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4"/>
  </p:notesMasterIdLst>
  <p:sldIdLst>
    <p:sldId id="256" r:id="rId2"/>
    <p:sldId id="310" r:id="rId3"/>
    <p:sldId id="260" r:id="rId4"/>
    <p:sldId id="258" r:id="rId5"/>
    <p:sldId id="285" r:id="rId6"/>
    <p:sldId id="259" r:id="rId7"/>
    <p:sldId id="266" r:id="rId8"/>
    <p:sldId id="261" r:id="rId9"/>
    <p:sldId id="271" r:id="rId10"/>
    <p:sldId id="286" r:id="rId11"/>
    <p:sldId id="272" r:id="rId12"/>
    <p:sldId id="284" r:id="rId13"/>
    <p:sldId id="273" r:id="rId14"/>
    <p:sldId id="274" r:id="rId15"/>
    <p:sldId id="275" r:id="rId16"/>
    <p:sldId id="276" r:id="rId17"/>
    <p:sldId id="277" r:id="rId18"/>
    <p:sldId id="289" r:id="rId19"/>
    <p:sldId id="278" r:id="rId20"/>
    <p:sldId id="288" r:id="rId21"/>
    <p:sldId id="287" r:id="rId22"/>
    <p:sldId id="311" r:id="rId2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Source Sans 3" panose="020B0604020202020204" charset="0"/>
      <p:regular r:id="rId29"/>
      <p:bold r:id="rId30"/>
      <p:italic r:id="rId31"/>
      <p:boldItalic r:id="rId32"/>
    </p:embeddedFont>
    <p:embeddedFont>
      <p:font typeface="Source Sans 3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BB8A0-602A-4D15-BD33-BECCF87D4F29}" v="5" dt="2024-03-21T16:48:01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13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5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7608E39-013E-ED8F-643E-8986CB31E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045BBE21-C898-B30B-F66C-E674C6D54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486B9757-DA69-B368-AADE-FD65434E0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05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FCDF2D36-CDA6-AE8C-7A33-40F160A1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A6F84981-067E-9D50-1DCD-AB0F8A00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A4A1E6E5-01D1-E768-8A3D-6DBE840ED1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8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1914FCBD-BBAD-23C4-B386-53C68257F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0DDAC98C-C302-6FD8-49E5-D2056E9473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27B3ECFF-EE2D-DD7B-49EB-4F27C82C27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53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353DD842-CAAB-7626-2803-775D046AD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cb823b789_0_830:notes">
            <a:extLst>
              <a:ext uri="{FF2B5EF4-FFF2-40B4-BE49-F238E27FC236}">
                <a16:creationId xmlns:a16="http://schemas.microsoft.com/office/drawing/2014/main" id="{651BD94C-411D-73E4-802F-693ECC240D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cb823b789_0_830:notes">
            <a:extLst>
              <a:ext uri="{FF2B5EF4-FFF2-40B4-BE49-F238E27FC236}">
                <a16:creationId xmlns:a16="http://schemas.microsoft.com/office/drawing/2014/main" id="{79FB0909-57DE-E56B-4E0B-4CD717ACF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01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64EDDAAF-BBA8-C140-D60C-D78F1729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FE2AEB86-4146-526C-A65C-3A49AA697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01BD141E-9351-598D-0A5A-2FBFC7700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65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84BDF239-853C-777B-74D4-B106476B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C6B90E75-9A71-09EC-11FD-2C3629D601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4853017E-EB81-FD06-8D8D-4006BA02D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540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84046671-72FA-BF4E-99EA-C319FDF1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A89F10F1-8EF2-579C-1219-28154E4BB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18C452B3-97BC-57E6-2C17-0890E17BA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79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84046671-72FA-BF4E-99EA-C319FDF1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A89F10F1-8EF2-579C-1219-28154E4BB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18C452B3-97BC-57E6-2C17-0890E17BA3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70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0B79060-8B6C-1CF4-5429-2A2C5BC5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F367554C-CBD0-62AF-BD10-666C8246F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FD10E5A3-B44B-1CC3-9993-9CBEA7289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518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4B809CA-7C0A-10B9-46AF-D20D4C18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C8EE18CA-E01E-2E48-12D8-74EC5AEE3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AD1D79D1-B319-9556-1565-3C9B45675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7cb823b789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7cb823b789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0B79060-8B6C-1CF4-5429-2A2C5BC5A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F367554C-CBD0-62AF-BD10-666C8246F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FD10E5A3-B44B-1CC3-9993-9CBEA7289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9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cb823b789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cb823b789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34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cb823b789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cb823b789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cb823b789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7cb823b789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AED38A5-5D04-22F3-9EEC-0DE3E8EA9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80A9355C-070D-534E-7805-5476A2704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86CC4CE5-1371-DC04-20B2-A144872BC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5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cb823b789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cb823b789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4B809CA-7C0A-10B9-46AF-D20D4C18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C8EE18CA-E01E-2E48-12D8-74EC5AEE3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AD1D79D1-B319-9556-1565-3C9B45675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03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4B809CA-7C0A-10B9-46AF-D20D4C18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dc37212418b67c_0:notes">
            <a:extLst>
              <a:ext uri="{FF2B5EF4-FFF2-40B4-BE49-F238E27FC236}">
                <a16:creationId xmlns:a16="http://schemas.microsoft.com/office/drawing/2014/main" id="{C8EE18CA-E01E-2E48-12D8-74EC5AEE3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dc37212418b67c_0:notes">
            <a:extLst>
              <a:ext uri="{FF2B5EF4-FFF2-40B4-BE49-F238E27FC236}">
                <a16:creationId xmlns:a16="http://schemas.microsoft.com/office/drawing/2014/main" id="{AD1D79D1-B319-9556-1565-3C9B456750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66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ergiek Eelde-Paterswold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3303638" y="4617275"/>
            <a:ext cx="792600" cy="792600"/>
          </a:xfrm>
          <a:prstGeom prst="ellipse">
            <a:avLst/>
          </a:prstGeom>
          <a:solidFill>
            <a:srgbClr val="FDE574"/>
          </a:solidFill>
          <a:ln w="76200" cap="flat" cmpd="sng">
            <a:solidFill>
              <a:srgbClr val="FDE5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600" y="567800"/>
            <a:ext cx="6094800" cy="2052600"/>
          </a:xfrm>
          <a:prstGeom prst="rect">
            <a:avLst/>
          </a:prstGeom>
        </p:spPr>
        <p:txBody>
          <a:bodyPr spcFirstLastPara="1" wrap="square" lIns="78575" tIns="39275" rIns="78575" bIns="3927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F2A37"/>
              </a:buClr>
              <a:buSzPts val="3200"/>
              <a:buFont typeface="Montserrat"/>
              <a:buNone/>
              <a:defRPr sz="3200" b="1">
                <a:solidFill>
                  <a:srgbClr val="2F2A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600" y="2834125"/>
            <a:ext cx="6094800" cy="7926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7D63"/>
              </a:buClr>
              <a:buSzPts val="2000"/>
              <a:buNone/>
              <a:defRPr sz="2000" b="1">
                <a:solidFill>
                  <a:srgbClr val="407D6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78575" tIns="39275" rIns="78575" bIns="39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72192" y="3985625"/>
            <a:ext cx="1756056" cy="81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841575" y="2961900"/>
            <a:ext cx="0" cy="2181600"/>
          </a:xfrm>
          <a:prstGeom prst="straightConnector1">
            <a:avLst/>
          </a:prstGeom>
          <a:noFill/>
          <a:ln w="19050" cap="flat" cmpd="sng">
            <a:solidFill>
              <a:srgbClr val="2F2A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 rot="-5400000">
            <a:off x="-1834725" y="10075"/>
            <a:ext cx="5352600" cy="2955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lvl="0" rtl="0">
              <a:spcBef>
                <a:spcPts val="600"/>
              </a:spcBef>
              <a:spcAft>
                <a:spcPts val="0"/>
              </a:spcAft>
              <a:buClr>
                <a:srgbClr val="2F2A37"/>
              </a:buClr>
              <a:buSzPts val="1400"/>
              <a:buFont typeface="Source Sans 3 SemiBold"/>
              <a:buNone/>
              <a:defRPr sz="1400">
                <a:solidFill>
                  <a:srgbClr val="2F2A37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SzPts val="1700"/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SzPts val="1700"/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SzPts val="1700"/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SzPts val="1700"/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995025" y="-940925"/>
            <a:ext cx="2055900" cy="2055900"/>
          </a:xfrm>
          <a:prstGeom prst="ellipse">
            <a:avLst/>
          </a:prstGeom>
          <a:solidFill>
            <a:srgbClr val="407D63"/>
          </a:solidFill>
          <a:ln w="76200" cap="flat" cmpd="sng">
            <a:solidFill>
              <a:srgbClr val="407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446375" y="3985625"/>
            <a:ext cx="2055900" cy="2055900"/>
          </a:xfrm>
          <a:prstGeom prst="ellipse">
            <a:avLst/>
          </a:prstGeom>
          <a:solidFill>
            <a:srgbClr val="407D63"/>
          </a:solidFill>
          <a:ln w="76200" cap="flat" cmpd="sng">
            <a:solidFill>
              <a:srgbClr val="407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lay-out 2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8117700" cy="1449600"/>
          </a:xfrm>
          <a:prstGeom prst="rect">
            <a:avLst/>
          </a:prstGeom>
          <a:solidFill>
            <a:srgbClr val="407D63"/>
          </a:solidFill>
          <a:ln w="9525" cap="flat" cmpd="sng">
            <a:solidFill>
              <a:srgbClr val="407D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4575" y="879825"/>
            <a:ext cx="4697400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5500800" y="750150"/>
            <a:ext cx="3643200" cy="36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4560900" cy="17424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1pPr>
            <a:lvl2pPr marL="914400" lvl="1" indent="-298450">
              <a:spcBef>
                <a:spcPts val="500"/>
              </a:spcBef>
              <a:spcAft>
                <a:spcPts val="0"/>
              </a:spcAft>
              <a:buSzPts val="1100"/>
              <a:buFont typeface="Source Sans 3"/>
              <a:buChar char="–"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urce Sans 3"/>
              <a:buChar char="•"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292100">
              <a:spcBef>
                <a:spcPts val="300"/>
              </a:spcBef>
              <a:spcAft>
                <a:spcPts val="0"/>
              </a:spcAft>
              <a:buSzPts val="1000"/>
              <a:buFont typeface="Source Sans 3"/>
              <a:buChar char="–"/>
              <a:defRPr sz="1000"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36550">
              <a:spcBef>
                <a:spcPts val="300"/>
              </a:spcBef>
              <a:spcAft>
                <a:spcPts val="0"/>
              </a:spcAft>
              <a:buSzPts val="1700"/>
              <a:buChar char="»"/>
              <a:defRPr/>
            </a:lvl5pPr>
            <a:lvl6pPr marL="2743200" lvl="5" indent="-33655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6pPr>
            <a:lvl7pPr marL="3200400" lvl="6" indent="-33655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7pPr>
            <a:lvl8pPr marL="3657600" lvl="7" indent="-33655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8pPr>
            <a:lvl9pPr marL="4114800" lvl="8" indent="-33655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167" y="4139975"/>
            <a:ext cx="1756056" cy="8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lay-out 1">
  <p:cSld name="CUSTOM">
    <p:bg>
      <p:bgPr>
        <a:solidFill>
          <a:srgbClr val="407D6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887000" y="1064275"/>
            <a:ext cx="5370000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-264850" y="3798375"/>
            <a:ext cx="2055900" cy="2055900"/>
          </a:xfrm>
          <a:prstGeom prst="ellipse">
            <a:avLst/>
          </a:prstGeom>
          <a:noFill/>
          <a:ln w="114300" cap="flat" cmpd="sng">
            <a:solidFill>
              <a:srgbClr val="FDE5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494650" y="-1450600"/>
            <a:ext cx="2055900" cy="2055900"/>
          </a:xfrm>
          <a:prstGeom prst="ellipse">
            <a:avLst/>
          </a:prstGeom>
          <a:noFill/>
          <a:ln w="114300" cap="flat" cmpd="sng">
            <a:solidFill>
              <a:srgbClr val="FDE5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887000" y="1944500"/>
            <a:ext cx="4560900" cy="17424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655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700"/>
              <a:buChar char="»"/>
              <a:defRPr>
                <a:solidFill>
                  <a:schemeClr val="lt1"/>
                </a:solidFill>
              </a:defRPr>
            </a:lvl5pPr>
            <a:lvl6pPr marL="2743200" lvl="5" indent="-336550" rtl="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6pPr>
            <a:lvl7pPr marL="3200400" lvl="6" indent="-336550" rtl="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7pPr>
            <a:lvl8pPr marL="3657600" lvl="7" indent="-336550" rtl="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8pPr>
            <a:lvl9pPr marL="4114800" lvl="8" indent="-336550" rtl="0">
              <a:spcBef>
                <a:spcPts val="3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8625" y="193105"/>
            <a:ext cx="771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F2A37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2F2A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8625" y="1125141"/>
            <a:ext cx="7715100" cy="3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/>
          </a:bodyPr>
          <a:lstStyle>
            <a:lvl1pPr marL="457200" marR="0" lvl="0" indent="-304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sz="120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2984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28625" y="4469309"/>
            <a:ext cx="20004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928938" y="4469309"/>
            <a:ext cx="27147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143625" y="4469309"/>
            <a:ext cx="2000400" cy="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iewacht.nl/kennisbank/ventilatie/voordelen-vervangen-ventilatie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268291" y="865673"/>
            <a:ext cx="6094800" cy="2052600"/>
          </a:xfrm>
          <a:prstGeom prst="rect">
            <a:avLst/>
          </a:prstGeom>
        </p:spPr>
        <p:txBody>
          <a:bodyPr spcFirstLastPara="1" wrap="square" lIns="78575" tIns="39275" rIns="78575" bIns="3927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 6</a:t>
            </a:r>
            <a:r>
              <a:rPr lang="nl" baseline="30000" dirty="0"/>
              <a:t>e</a:t>
            </a:r>
            <a:r>
              <a:rPr lang="nl" dirty="0"/>
              <a:t> Energiecafé </a:t>
            </a:r>
            <a:br>
              <a:rPr lang="nl" dirty="0"/>
            </a:br>
            <a:r>
              <a:rPr lang="nl" dirty="0"/>
              <a:t>Eelde-Paterswolde</a:t>
            </a:r>
            <a:br>
              <a:rPr lang="nl" dirty="0"/>
            </a:br>
            <a:br>
              <a:rPr lang="nl" dirty="0"/>
            </a:br>
            <a:r>
              <a:rPr lang="nl" dirty="0"/>
              <a:t>21 maart 2024</a:t>
            </a:r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524600" y="2927091"/>
            <a:ext cx="6094800" cy="7926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2400" dirty="0"/>
              <a:t>Van harte welkom!</a:t>
            </a:r>
            <a:endParaRPr sz="2400" dirty="0"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2"/>
          </p:nvPr>
        </p:nvSpPr>
        <p:spPr>
          <a:xfrm rot="-5400000">
            <a:off x="-1834725" y="10075"/>
            <a:ext cx="5352600" cy="2955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" dirty="0"/>
              <a:t>21 maart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76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AEF28FC-0FF4-3AC5-96CF-0780BE28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6659CC37-11AB-83C3-EE48-0E2F5D70E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Van wisselstroom naar gelijkstroom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F9900E53-1D52-9D8C-78B0-157C95A00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Zehnder Woonhuisventilator Comfofan Silent (Perilex) - 458005606 -  Ventilatieshop.com">
            <a:extLst>
              <a:ext uri="{FF2B5EF4-FFF2-40B4-BE49-F238E27FC236}">
                <a16:creationId xmlns:a16="http://schemas.microsoft.com/office/drawing/2014/main" id="{FB970C9E-A21F-A550-1406-7F828EDF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3" y="1010100"/>
            <a:ext cx="2935005" cy="29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hnder ComfoFan Silent Move Up, Perilex, 850108 | Groothandel Van Walraven">
            <a:extLst>
              <a:ext uri="{FF2B5EF4-FFF2-40B4-BE49-F238E27FC236}">
                <a16:creationId xmlns:a16="http://schemas.microsoft.com/office/drawing/2014/main" id="{F7156196-64DA-7A4A-8654-A0F02341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13" y="1355602"/>
            <a:ext cx="2134644" cy="21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4A263D6-C0A0-EF31-A541-70054E94AAE8}"/>
              </a:ext>
            </a:extLst>
          </p:cNvPr>
          <p:cNvSpPr txBox="1"/>
          <p:nvPr/>
        </p:nvSpPr>
        <p:spPr>
          <a:xfrm>
            <a:off x="556138" y="3582116"/>
            <a:ext cx="774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Besparing van 50,00 tot 75,00 euro per jaar met vervanging van wisselstroom naar gelijkstroom</a:t>
            </a:r>
          </a:p>
          <a:p>
            <a:r>
              <a:rPr lang="nl-NL" dirty="0"/>
              <a:t>(</a:t>
            </a:r>
            <a:r>
              <a:rPr lang="nl-NL" dirty="0">
                <a:hlinkClick r:id="rId5"/>
              </a:rPr>
              <a:t>https://www.energiewacht.nl/kennisbank/ventilatie/voordelen-vervangen-ventilatie</a:t>
            </a:r>
            <a:r>
              <a:rPr lang="nl-NL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1412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DE3C585-2563-7CF3-AD4C-E73C4E9E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ECA0813F-93D5-2E20-4080-343044B7D1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  <a:t>Totaaloplossing energetische renovatie </a:t>
            </a:r>
            <a:b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  <a:t>gestapelde woningbouw (Level 1)</a:t>
            </a:r>
            <a:br>
              <a:rPr lang="nl-BE" sz="2400" dirty="0">
                <a:solidFill>
                  <a:srgbClr val="003E40"/>
                </a:solidFill>
                <a:latin typeface="+mj-lt"/>
                <a:cs typeface="+mj-cs"/>
              </a:rPr>
            </a:b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33172DC0-B75F-9B95-9476-A0C836CE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5CBD95-99D2-FDE2-4845-5F656108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276" y="1579881"/>
            <a:ext cx="6231318" cy="289412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8A95BFC-4199-B144-06A8-D3311AEF0C01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15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05ECB35D-8727-831E-B155-10876CA07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A4ACB984-71FD-3F80-6E9E-8F3E68458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NL" dirty="0"/>
              <a:t>WERKING WTW</a:t>
            </a:r>
            <a:b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</a:br>
            <a:endParaRPr dirty="0">
              <a:solidFill>
                <a:schemeClr val="bg1"/>
              </a:solidFill>
            </a:endParaRP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BE578B3A-1AED-A794-8819-5BE1CAE15C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278EBF1-7589-5950-C1FD-65481289BE52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A8BA30-B820-C2FC-E53E-6901728C2868}"/>
              </a:ext>
            </a:extLst>
          </p:cNvPr>
          <p:cNvSpPr txBox="1">
            <a:spLocks/>
          </p:cNvSpPr>
          <p:nvPr/>
        </p:nvSpPr>
        <p:spPr>
          <a:xfrm>
            <a:off x="70790" y="-304756"/>
            <a:ext cx="6110736" cy="27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r>
              <a:rPr lang="nl-NL"/>
              <a:t>Rijwoningen – systeem E – decentrale WTW (Level 2)</a:t>
            </a:r>
            <a:br>
              <a:rPr lang="nl-NL"/>
            </a:br>
            <a:endParaRPr lang="nl-NL" dirty="0"/>
          </a:p>
        </p:txBody>
      </p:sp>
      <p:pic>
        <p:nvPicPr>
          <p:cNvPr id="4" name="Afbeelding 3" descr="Afbeelding met tekst, schermopname, logo, Graphics&#10;&#10;Automatisch gegenereerde beschrijving">
            <a:extLst>
              <a:ext uri="{FF2B5EF4-FFF2-40B4-BE49-F238E27FC236}">
                <a16:creationId xmlns:a16="http://schemas.microsoft.com/office/drawing/2014/main" id="{8E579311-5A7D-412B-A93D-4A9BCEDF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7" y="1564883"/>
            <a:ext cx="3826123" cy="1744348"/>
          </a:xfrm>
          <a:prstGeom prst="rect">
            <a:avLst/>
          </a:prstGeom>
        </p:spPr>
      </p:pic>
      <p:pic>
        <p:nvPicPr>
          <p:cNvPr id="7" name="Afbeelding 6" descr="Afbeelding met tekst, logo, Graphics, schermopname&#10;&#10;Automatisch gegenereerde beschrijving">
            <a:extLst>
              <a:ext uri="{FF2B5EF4-FFF2-40B4-BE49-F238E27FC236}">
                <a16:creationId xmlns:a16="http://schemas.microsoft.com/office/drawing/2014/main" id="{7D7DB288-31F0-610A-9552-38C411D4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698" y="1564883"/>
            <a:ext cx="3823769" cy="1744348"/>
          </a:xfrm>
          <a:prstGeom prst="rect">
            <a:avLst/>
          </a:prstGeom>
        </p:spPr>
      </p:pic>
      <p:pic>
        <p:nvPicPr>
          <p:cNvPr id="8" name="Afbeelding 7" descr="Afbeelding met tekst, visitekaartje, vectorafbeeldingen&#10;&#10;Automatisch gegenereerde beschrijving">
            <a:extLst>
              <a:ext uri="{FF2B5EF4-FFF2-40B4-BE49-F238E27FC236}">
                <a16:creationId xmlns:a16="http://schemas.microsoft.com/office/drawing/2014/main" id="{65BCC10F-4CFF-58C2-9C2D-970C388A5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337" y="3261824"/>
            <a:ext cx="4181472" cy="18572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923681-F389-5D9E-4D69-1F937B3D7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4" y="3309231"/>
            <a:ext cx="3515932" cy="16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4B4D4C28-E90B-9B60-328C-0A90E58FC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A65A42E5-2662-F0FC-A035-E26313F26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NL" dirty="0"/>
              <a:t>Rijwoningen – systeem E – decentrale WTW (Level 2)</a:t>
            </a:r>
            <a:br>
              <a:rPr lang="nl-BE" sz="2400" dirty="0">
                <a:solidFill>
                  <a:srgbClr val="003E40"/>
                </a:solidFill>
                <a:latin typeface="+mj-lt"/>
                <a:cs typeface="+mj-cs"/>
              </a:rPr>
            </a:b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CB7E8470-87F0-A112-EB64-6B45DAD6D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540B72A-80EF-C791-5575-AC34C8353514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CDC61C-F44D-4195-2CAD-1E14DA67A27E}"/>
              </a:ext>
            </a:extLst>
          </p:cNvPr>
          <p:cNvSpPr txBox="1">
            <a:spLocks/>
          </p:cNvSpPr>
          <p:nvPr/>
        </p:nvSpPr>
        <p:spPr>
          <a:xfrm>
            <a:off x="70790" y="-304756"/>
            <a:ext cx="6110736" cy="27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r>
              <a:rPr lang="nl-NL"/>
              <a:t>Rijwoningen – systeem E – decentrale WTW (Level 2)</a:t>
            </a:r>
            <a:br>
              <a:rPr lang="nl-NL"/>
            </a:b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413707-D5B9-990F-0A4C-7A914DAC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33" y="1517432"/>
            <a:ext cx="3180842" cy="3168624"/>
          </a:xfrm>
          <a:prstGeom prst="rect">
            <a:avLst/>
          </a:prstGeom>
        </p:spPr>
      </p:pic>
      <p:pic>
        <p:nvPicPr>
          <p:cNvPr id="6" name="Picture 2" descr="ComfoSpot 50 Zehnder ventileren per ruimte met WTW - Woonwijzerwinkel">
            <a:extLst>
              <a:ext uri="{FF2B5EF4-FFF2-40B4-BE49-F238E27FC236}">
                <a16:creationId xmlns:a16="http://schemas.microsoft.com/office/drawing/2014/main" id="{4F151071-89B1-DBA5-3429-7357EFFCC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3" y="1962806"/>
            <a:ext cx="3049378" cy="20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2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471D9E64-6669-5355-6135-2F177C3E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hnder Group NL | Zwolle">
            <a:extLst>
              <a:ext uri="{FF2B5EF4-FFF2-40B4-BE49-F238E27FC236}">
                <a16:creationId xmlns:a16="http://schemas.microsoft.com/office/drawing/2014/main" id="{BB0E4327-6D74-4ECE-7E0C-A1717433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73" y="0"/>
            <a:ext cx="1064275" cy="10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09439BF-A9FD-EB6E-B0EE-5D04B4AD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400" dirty="0">
                <a:latin typeface="Arial"/>
                <a:cs typeface="Arial"/>
              </a:rPr>
              <a:t>Zehnder Overflow Technology</a:t>
            </a:r>
            <a:br>
              <a:rPr lang="nl-NL" sz="2400" dirty="0">
                <a:latin typeface="Arial"/>
                <a:cs typeface="Arial"/>
              </a:rPr>
            </a:br>
            <a:br>
              <a:rPr lang="nl-NL" sz="2400" dirty="0"/>
            </a:br>
            <a:r>
              <a:rPr lang="nl-NL" sz="2400" dirty="0">
                <a:latin typeface="Arial"/>
                <a:cs typeface="Arial"/>
              </a:rPr>
              <a:t> vereenvoudigt de toepassing van balansventilatie </a:t>
            </a:r>
            <a:br>
              <a:rPr lang="nl-NL" sz="2400" dirty="0">
                <a:latin typeface="Arial"/>
                <a:cs typeface="Arial"/>
              </a:rPr>
            </a:br>
            <a:r>
              <a:rPr lang="nl-NL" sz="2400" dirty="0">
                <a:latin typeface="Arial"/>
                <a:cs typeface="Arial"/>
              </a:rPr>
              <a:t>in de bestaande bouw</a:t>
            </a:r>
            <a:br>
              <a:rPr lang="nl-NL" sz="24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70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8FC9B55E-4518-E951-8273-76883088D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BC8C74C6-D301-1E8B-53D1-097015DB6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NL" dirty="0"/>
              <a:t>Zehnder WTW in bestaande bouw Overflow (Level 3)</a:t>
            </a:r>
            <a:br>
              <a:rPr lang="nl-NL" dirty="0"/>
            </a:br>
            <a:endParaRPr lang="nl-NL"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96CFE4C1-BE2A-910A-9D02-69F488212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81FDAAA-67AD-C8C4-ADE2-D3FE1AA7A33C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19A1DB3-B351-4724-983D-B7ACB1EAA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13373"/>
          <a:stretch/>
        </p:blipFill>
        <p:spPr bwMode="auto">
          <a:xfrm>
            <a:off x="285965" y="1566635"/>
            <a:ext cx="2985380" cy="27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CC5459-2B20-9337-D4EE-9129D3383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517" y="1517681"/>
            <a:ext cx="1764461" cy="25530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BA4BF8A-F7EC-5915-A03F-60587168B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748" y="1455041"/>
            <a:ext cx="3764868" cy="217088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E5ADD61-8077-B841-75A9-F7E7613AD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902" y="3541675"/>
            <a:ext cx="2948153" cy="15353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D42947-05C8-054D-8BF3-FD37D2CB9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1099" y="4133401"/>
            <a:ext cx="1391749" cy="91669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03F1CD-3083-9D29-6ABB-F200A40FA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533" y="4127599"/>
            <a:ext cx="1090552" cy="9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5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2DF7D147-1F4B-EFB3-AADE-423337A3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E02ADB5F-10ED-E1D0-DF08-C3D07AE5D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NL" dirty="0"/>
              <a:t>Overflow in de praktijk</a:t>
            </a:r>
            <a:br>
              <a:rPr lang="nl-BE" sz="2400" dirty="0">
                <a:solidFill>
                  <a:srgbClr val="003E40"/>
                </a:solidFill>
                <a:latin typeface="+mj-lt"/>
                <a:cs typeface="+mj-cs"/>
              </a:rPr>
            </a:b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B1649C4D-9B27-83B9-D896-2500BAE510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B996190-B1A8-BED2-F2AB-FF9D1EB45F9F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0837C8-0868-8507-1809-CCB83205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8" y="1540396"/>
            <a:ext cx="7087804" cy="2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E53858CE-423F-AFFA-A97C-3B6C20DC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BF0550C0-3624-B5A7-84D7-F6537841B7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+mj-cs"/>
              </a:rPr>
              <a:t>Woning middels 100% Overflow Technology (Level 3)</a:t>
            </a:r>
            <a:br>
              <a:rPr lang="en-US" sz="24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824E2BAE-C0B4-FAEE-CACE-3F7A23F7B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1A3BDF1-1F1A-9D7E-F400-C6A656C7577C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7411-3BE7-628C-9EC2-CDC46C38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25" y="1503305"/>
            <a:ext cx="5408662" cy="31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E53858CE-423F-AFFA-A97C-3B6C20DC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BF0550C0-3624-B5A7-84D7-F6537841B7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+mj-cs"/>
              </a:rPr>
              <a:t>Woning middels 100% Overflow Technology (Level 3)</a:t>
            </a:r>
            <a:br>
              <a:rPr lang="en-US" sz="2400" dirty="0">
                <a:solidFill>
                  <a:schemeClr val="bg1"/>
                </a:solidFill>
                <a:latin typeface="+mj-lt"/>
                <a:cs typeface="+mj-cs"/>
              </a:rPr>
            </a:br>
            <a:br>
              <a:rPr lang="nl-BE" sz="2400" dirty="0">
                <a:solidFill>
                  <a:schemeClr val="bg1"/>
                </a:solidFill>
                <a:latin typeface="+mj-lt"/>
                <a:cs typeface="+mj-cs"/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824E2BAE-C0B4-FAEE-CACE-3F7A23F7B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1A3BDF1-1F1A-9D7E-F400-C6A656C7577C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1EEE6C-70DE-313E-C461-F326F70C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19" y="1642946"/>
            <a:ext cx="5487160" cy="31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C5B1BF3F-1F9F-149C-FE19-139D2E3A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80A11143-2FB7-2A3F-B680-88E4CD51E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r>
              <a:rPr lang="nl-NL"/>
              <a:t>Voordelen systeem D met Overflow Technology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6E5DD80D-FD04-E34B-132C-B8F31AC940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A66ECDE-8DB0-4D01-E445-894637F8E1B5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05E2D1-BB8D-0DF7-54E8-ECCACF83927A}"/>
              </a:ext>
            </a:extLst>
          </p:cNvPr>
          <p:cNvSpPr txBox="1"/>
          <p:nvPr/>
        </p:nvSpPr>
        <p:spPr>
          <a:xfrm>
            <a:off x="131858" y="1448233"/>
            <a:ext cx="84424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Energiebesparing </a:t>
            </a:r>
            <a:r>
              <a:rPr lang="nl-NL" dirty="0">
                <a:latin typeface="Arial"/>
                <a:ea typeface="Times New Roman" panose="02020603050405020304" pitchFamily="18" charset="0"/>
                <a:cs typeface="Arial"/>
              </a:rPr>
              <a:t>ten opzichte van</a:t>
            </a: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oude situatie (vaak C-systeem), minder warmte- en </a:t>
            </a:r>
            <a:r>
              <a:rPr lang="nl-NL" sz="1400" dirty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koudevraag</a:t>
            </a: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nl-NL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/>
                <a:ea typeface="Times New Roman" panose="02020603050405020304" pitchFamily="18" charset="0"/>
                <a:cs typeface="Arial"/>
              </a:rPr>
              <a:t>Door toepassing van een systeem D oplossing wordt een gedeelte van de warmtevraag opgevangen door de WTW-unit = kleinere</a:t>
            </a: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nl-NL" dirty="0">
                <a:latin typeface="Arial"/>
                <a:ea typeface="Times New Roman" panose="02020603050405020304" pitchFamily="18" charset="0"/>
                <a:cs typeface="Arial"/>
              </a:rPr>
              <a:t>warmtepomp nodig.</a:t>
            </a:r>
            <a:endParaRPr lang="nl-NL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Geen geluidsoverlast meer van buitenaf (verkeer of anders)</a:t>
            </a:r>
            <a:endParaRPr lang="nl-NL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Gefilterde lucht (</a:t>
            </a:r>
            <a:r>
              <a:rPr lang="nl-NL" dirty="0">
                <a:latin typeface="Arial"/>
                <a:ea typeface="Times New Roman" panose="02020603050405020304" pitchFamily="18" charset="0"/>
                <a:cs typeface="Arial"/>
              </a:rPr>
              <a:t>ten opzichte van</a:t>
            </a:r>
            <a:r>
              <a:rPr lang="nl-NL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C-systeem)</a:t>
            </a:r>
            <a:endParaRPr lang="nl-NL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Directe toevoer van frisse lucht in de slaapkamers (meest kritische ruimtes in een woning)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In de zomer meer comfort door aanwezigheid van bypass</a:t>
            </a:r>
          </a:p>
          <a:p>
            <a:pPr>
              <a:lnSpc>
                <a:spcPct val="150000"/>
              </a:lnSpc>
            </a:pPr>
            <a:endParaRPr lang="nl-NL" dirty="0"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4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4575" y="779750"/>
            <a:ext cx="4697400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Programma vanavond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70216" y="1525135"/>
            <a:ext cx="4381759" cy="2326427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nl-NL" sz="4800" b="1" dirty="0" err="1"/>
              <a:t>Jelbrich</a:t>
            </a:r>
            <a:r>
              <a:rPr lang="nl-NL" sz="4800" b="1" dirty="0"/>
              <a:t> Peters - </a:t>
            </a:r>
            <a:r>
              <a:rPr lang="nl-NL" sz="4800" dirty="0"/>
              <a:t>Wethouder Duurzaamheid Tynaarlo</a:t>
            </a:r>
          </a:p>
          <a:p>
            <a:pPr marL="0" indent="0">
              <a:buNone/>
            </a:pPr>
            <a:r>
              <a:rPr lang="nl-NL" sz="4800" dirty="0"/>
              <a:t>Persoonlijke visie op de energietransitie</a:t>
            </a:r>
            <a:endParaRPr sz="4800" dirty="0"/>
          </a:p>
          <a:p>
            <a:pPr marL="0" indent="0">
              <a:buNone/>
            </a:pPr>
            <a:endParaRPr sz="4800" dirty="0"/>
          </a:p>
          <a:p>
            <a:pPr marL="0" indent="0">
              <a:buNone/>
            </a:pPr>
            <a:r>
              <a:rPr lang="nl-NL" sz="4800" b="1" dirty="0"/>
              <a:t>Mark Kremers -</a:t>
            </a:r>
            <a:r>
              <a:rPr lang="nl-NL" sz="4800" dirty="0"/>
              <a:t> </a:t>
            </a:r>
            <a:r>
              <a:rPr lang="nl-NL" sz="4800" dirty="0" err="1"/>
              <a:t>Zehnder</a:t>
            </a:r>
            <a:endParaRPr lang="nl-NL" sz="4800" dirty="0"/>
          </a:p>
          <a:p>
            <a:pPr marL="0" indent="0">
              <a:buNone/>
            </a:pPr>
            <a:r>
              <a:rPr lang="nl-NL" sz="4800" dirty="0"/>
              <a:t>Duurzaam renoveren? Begin met ventileren!</a:t>
            </a:r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" sz="4800" b="1" dirty="0"/>
              <a:t>Energiecoaches </a:t>
            </a:r>
            <a:r>
              <a:rPr lang="nl" sz="4800" dirty="0"/>
              <a:t>zijn aanwezig om je vragen te beantwoorden </a:t>
            </a:r>
            <a:endParaRPr sz="4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3A9953BC-306A-2A25-7F33-8C7CD6386B6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2" b="2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AEF28FC-0FF4-3AC5-96CF-0780BE28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6659CC37-11AB-83C3-EE48-0E2F5D70E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Plafon WTW (level 4)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F9900E53-1D52-9D8C-78B0-157C95A00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50F3E5-0875-CE17-27D7-08018255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97" y="1677642"/>
            <a:ext cx="4819695" cy="33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C5B1BF3F-1F9F-149C-FE19-139D2E3A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80A11143-2FB7-2A3F-B680-88E4CD51E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r>
              <a:rPr lang="nl-NL" dirty="0"/>
              <a:t>Besparing WTW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6E5DD80D-FD04-E34B-132C-B8F31AC940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86630" y="2525272"/>
            <a:ext cx="7421668" cy="2266704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A66ECDE-8DB0-4D01-E445-894637F8E1B5}"/>
              </a:ext>
            </a:extLst>
          </p:cNvPr>
          <p:cNvSpPr/>
          <p:nvPr/>
        </p:nvSpPr>
        <p:spPr>
          <a:xfrm>
            <a:off x="7279724" y="1503305"/>
            <a:ext cx="772510" cy="37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05E2D1-BB8D-0DF7-54E8-ECCACF83927A}"/>
              </a:ext>
            </a:extLst>
          </p:cNvPr>
          <p:cNvSpPr txBox="1"/>
          <p:nvPr/>
        </p:nvSpPr>
        <p:spPr>
          <a:xfrm>
            <a:off x="131858" y="1448233"/>
            <a:ext cx="844243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Besparing 1.5 a 2 kuub aardgas per m2/a verwarmd vloeroppervlak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Besparing 15 tot 20 </a:t>
            </a:r>
            <a:r>
              <a:rPr lang="nl-NL" dirty="0"/>
              <a:t>kWh/m2/a verwarmd vloeroppervlak (thermisch)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lnSpc>
                <a:spcPct val="150000"/>
              </a:lnSpc>
            </a:pPr>
            <a:endParaRPr lang="nl-NL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Standaard woning 100m2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Gemiddelde besparing per jaar 214,50 tot 286,00 euro (gas)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Gemiddelde besparing per jaar 135 tot 180,00 euro (elektra bij COP 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1 kuub aardgas 1,43 euro	1kWh 0,36 euro 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cs typeface="Arial"/>
            </a:endParaRPr>
          </a:p>
          <a:p>
            <a:endParaRPr lang="nl-NL" dirty="0"/>
          </a:p>
        </p:txBody>
      </p:sp>
      <p:pic>
        <p:nvPicPr>
          <p:cNvPr id="2050" name="Picture 2" descr="Huis te koop: Koningin Julianalaan 23, Paterswolde (9765 AH) - Huispedia.nl">
            <a:extLst>
              <a:ext uri="{FF2B5EF4-FFF2-40B4-BE49-F238E27FC236}">
                <a16:creationId xmlns:a16="http://schemas.microsoft.com/office/drawing/2014/main" id="{A49B5BA1-C7D6-8DCB-24DD-15B66B10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46" y="1657989"/>
            <a:ext cx="2775303" cy="17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7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Dank voor uw aandacht</a:t>
            </a:r>
            <a:endParaRPr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1413164" y="1840527"/>
            <a:ext cx="6629400" cy="20526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/>
              <a:t>Ruimte voor vragen/opmerkingen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nl-NL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/>
              <a:t>Sheets volgen per mail (incl. evaluatieformulier 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nl-NL" sz="18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nl-NL" sz="1800" dirty="0"/>
              <a:t>Vraag een gratis Energiecoach gesprek aan (voucher)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404365E7-027D-7B6F-FBC6-DABA6009F38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Energiecafé 6 – 21 maart 2024</a:t>
            </a:r>
          </a:p>
        </p:txBody>
      </p:sp>
    </p:spTree>
    <p:extLst>
      <p:ext uri="{BB962C8B-B14F-4D97-AF65-F5344CB8AC3E}">
        <p14:creationId xmlns:p14="http://schemas.microsoft.com/office/powerpoint/2010/main" val="97565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1524600" y="567800"/>
            <a:ext cx="6094800" cy="2052600"/>
          </a:xfrm>
          <a:prstGeom prst="rect">
            <a:avLst/>
          </a:prstGeom>
        </p:spPr>
        <p:txBody>
          <a:bodyPr spcFirstLastPara="1" wrap="square" lIns="78575" tIns="39275" rIns="78575" bIns="39275" anchor="b" anchorCtr="0">
            <a:normAutofit/>
          </a:bodyPr>
          <a:lstStyle/>
          <a:p>
            <a:r>
              <a:rPr lang="de-DE" sz="3200" dirty="0" err="1"/>
              <a:t>Duurzaam</a:t>
            </a:r>
            <a:r>
              <a:rPr lang="de-DE" sz="3200" dirty="0"/>
              <a:t> </a:t>
            </a:r>
            <a:r>
              <a:rPr lang="de-DE" sz="3200" dirty="0" err="1"/>
              <a:t>renoveren</a:t>
            </a:r>
            <a:r>
              <a:rPr lang="de-DE" sz="3200" dirty="0"/>
              <a:t>? Begin </a:t>
            </a:r>
            <a:r>
              <a:rPr lang="de-DE" sz="3200" dirty="0" err="1"/>
              <a:t>met</a:t>
            </a:r>
            <a:r>
              <a:rPr lang="de-DE" sz="3200" dirty="0"/>
              <a:t> </a:t>
            </a:r>
            <a:r>
              <a:rPr lang="de-DE" sz="3200" dirty="0" err="1"/>
              <a:t>ventileren</a:t>
            </a:r>
            <a:r>
              <a:rPr lang="de-DE" sz="3200" dirty="0"/>
              <a:t>!</a:t>
            </a:r>
            <a:br>
              <a:rPr lang="de-DE" sz="3200" dirty="0"/>
            </a:br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1524600" y="2834125"/>
            <a:ext cx="6094800" cy="7926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85000" lnSpcReduction="20000"/>
          </a:bodyPr>
          <a:lstStyle/>
          <a:p>
            <a:pPr marL="0" indent="0"/>
            <a:r>
              <a:rPr lang="nl-NL" sz="2000" dirty="0"/>
              <a:t>Gezamenlijk door de verschillende levels en mogelijkheden voor ventilatiesystemen in de bestaande bouw plus de impact van de Standaard</a:t>
            </a:r>
          </a:p>
          <a:p>
            <a:pPr marL="0" indent="0"/>
            <a:endParaRPr lang="nl-NL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0"/>
          <p:cNvSpPr txBox="1">
            <a:spLocks noGrp="1"/>
          </p:cNvSpPr>
          <p:nvPr>
            <p:ph type="subTitle" idx="2"/>
          </p:nvPr>
        </p:nvSpPr>
        <p:spPr>
          <a:xfrm rot="-5400000">
            <a:off x="-1834725" y="10075"/>
            <a:ext cx="5352600" cy="2955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77500" lnSpcReduction="20000"/>
          </a:bodyPr>
          <a:lstStyle/>
          <a:p>
            <a:pPr marL="0" indent="0"/>
            <a:r>
              <a:rPr lang="de-DE" dirty="0"/>
              <a:t>Zehnder Group Nederland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4575" y="879825"/>
            <a:ext cx="4697400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/>
              <a:t>Even voorstellen</a:t>
            </a:r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4560900" cy="17424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Kremers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Accountmanager Voorschrijvende markt Noord &amp; Midden Nederland</a:t>
            </a:r>
          </a:p>
        </p:txBody>
      </p:sp>
      <p:pic>
        <p:nvPicPr>
          <p:cNvPr id="2" name="Tijdelijke aanduiding voor afbeelding 7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AF7D646B-C711-F7F8-B1EF-5FF6F79CB90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2" b="22"/>
          <a:stretch>
            <a:fillRect/>
          </a:stretch>
        </p:blipFill>
        <p:spPr>
          <a:xfrm>
            <a:off x="5500688" y="750888"/>
            <a:ext cx="3643312" cy="3641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39813-4CEA-C7F3-D022-25962DF7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ventileren?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16FB27-1C28-950D-AD94-70DED03F3C58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8601C8-CC8D-CF0E-3EA1-4BAAD4FF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75" y="1670942"/>
            <a:ext cx="4560900" cy="2493962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Gevolgen van niet- of weinig ventilatie: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Hogere CO</a:t>
            </a:r>
            <a:r>
              <a:rPr kumimoji="0" lang="nl-NL" sz="1700" b="1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concentratie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Verminderd concentratievermogen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Hoofdpijnklachten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Vermoeidheid</a:t>
            </a:r>
          </a:p>
          <a:p>
            <a:pPr marL="0" marR="0" lvl="0" indent="0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Hoge luchtvochtigheid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Schimmelvorming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Gezondheidsklachten</a:t>
            </a:r>
          </a:p>
          <a:p>
            <a:pPr marL="214313" marR="0" lvl="0" indent="-214313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Geuroverlast/stank</a:t>
            </a:r>
          </a:p>
          <a:p>
            <a:endParaRPr lang="nl-NL" dirty="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A6E12896-95DA-EF64-F7E9-A3CC44CA0541}"/>
              </a:ext>
            </a:extLst>
          </p:cNvPr>
          <p:cNvGrpSpPr>
            <a:grpSpLocks/>
          </p:cNvGrpSpPr>
          <p:nvPr/>
        </p:nvGrpSpPr>
        <p:grpSpPr bwMode="auto">
          <a:xfrm>
            <a:off x="5210827" y="1540702"/>
            <a:ext cx="3572796" cy="2457506"/>
            <a:chOff x="0" y="-1"/>
            <a:chExt cx="6240" cy="4321"/>
          </a:xfrm>
        </p:grpSpPr>
        <p:pic>
          <p:nvPicPr>
            <p:cNvPr id="6" name="Picture 10" descr="warum lüften 03">
              <a:extLst>
                <a:ext uri="{FF2B5EF4-FFF2-40B4-BE49-F238E27FC236}">
                  <a16:creationId xmlns:a16="http://schemas.microsoft.com/office/drawing/2014/main" id="{2FF8A52D-7B0B-0BDF-93CD-0C77707A1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6240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73D98715-6C2B-1CAF-3D1F-D5E6C7DE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" y="228"/>
              <a:ext cx="180" cy="7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3333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nl-NL" altLang="nl-NL" sz="4400" b="1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6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A30438-5DB4-8EF4-827A-73F6F6E0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48" y="1513475"/>
            <a:ext cx="5236277" cy="3243857"/>
          </a:xfrm>
          <a:prstGeom prst="rect">
            <a:avLst/>
          </a:prstGeom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4575" y="551902"/>
            <a:ext cx="6343516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chemeClr val="tx2"/>
                </a:solidFill>
              </a:rPr>
              <a:t>Energierenovatie – Renoveren op basis van lage warmtevraag </a:t>
            </a:r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30C0B7E-A4ED-A85D-65A3-3F0290E2B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0" y="1569003"/>
            <a:ext cx="2333579" cy="2328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AD45085-BE66-EE0D-3815-9ACD2D9C3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7F009975-55E0-97D8-0B1E-79DC507C14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5" y="551902"/>
            <a:ext cx="6343516" cy="803700"/>
          </a:xfrm>
          <a:prstGeom prst="rect">
            <a:avLst/>
          </a:prstGeom>
        </p:spPr>
        <p:txBody>
          <a:bodyPr spcFirstLastPara="1" vert="horz" wrap="square" lIns="78575" tIns="39275" rIns="78575" bIns="39275" rtlCol="0" anchor="t" anchorCtr="0">
            <a:normAutofit/>
          </a:bodyPr>
          <a:lstStyle/>
          <a:p>
            <a:r>
              <a:rPr lang="nl-NL" dirty="0"/>
              <a:t>De rol van ventilatie in de Standaard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1B8A3E27-1A7C-1659-48B2-4A0A88F98E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vert="horz" wrap="square" lIns="78575" tIns="39275" rIns="78575" bIns="39275" rtlCol="0" anchor="t" anchorCtr="0">
            <a:normAutofit/>
          </a:bodyPr>
          <a:lstStyle/>
          <a:p>
            <a:pPr marL="152396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34AA9C-27EE-1610-B8B3-6CA6DA94DDC0}"/>
              </a:ext>
            </a:extLst>
          </p:cNvPr>
          <p:cNvSpPr txBox="1"/>
          <p:nvPr/>
        </p:nvSpPr>
        <p:spPr>
          <a:xfrm>
            <a:off x="403599" y="1414978"/>
            <a:ext cx="794582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sz="1425" b="1" dirty="0"/>
              <a:t>Standaard en streefwaarden</a:t>
            </a:r>
            <a:r>
              <a:rPr lang="en-US" sz="1425" dirty="0"/>
              <a:t>​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Hoe beter een woning is geïsoleerd, hoe minder energie er nodig is voor de verwarming. </a:t>
            </a:r>
            <a:r>
              <a:rPr lang="en-US" sz="1425" dirty="0"/>
              <a:t>​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De netto warmtevraag van (huur)woningen wordt op een bepaald maximum gesteld. </a:t>
            </a:r>
            <a:r>
              <a:rPr lang="en-US" sz="1425" dirty="0"/>
              <a:t>​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Deze Standaard (in kWh/m2/jaar) geldt voor de woning als geheel.</a:t>
            </a:r>
            <a:r>
              <a:rPr lang="en-US" sz="1425" dirty="0"/>
              <a:t>​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Een verhuurder of woningeigenaar kan de isolatie van de woning per onderdeel aanpakken: dakisolatie, dubbel glas, ventilatie, kierdichtheid. 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Per bouwdeel komt er een zogenoemde streefwaarde. </a:t>
            </a:r>
            <a:r>
              <a:rPr lang="en-US" sz="1425" dirty="0"/>
              <a:t>​</a:t>
            </a:r>
          </a:p>
          <a:p>
            <a:pPr marL="285743" indent="-285743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25" dirty="0"/>
              <a:t>Variëren met de streefwaarden is mogelijk, zolang het totale resultaat maar voldoet aan de standaard die voor de hele woning geldt.</a:t>
            </a:r>
          </a:p>
          <a:p>
            <a:endParaRPr lang="nl-NL" sz="1425" dirty="0"/>
          </a:p>
        </p:txBody>
      </p:sp>
    </p:spTree>
    <p:extLst>
      <p:ext uri="{BB962C8B-B14F-4D97-AF65-F5344CB8AC3E}">
        <p14:creationId xmlns:p14="http://schemas.microsoft.com/office/powerpoint/2010/main" val="21193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887000" y="1064275"/>
            <a:ext cx="5370000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Renovation Ready met Zehnder</a:t>
            </a:r>
            <a:endParaRPr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16193B-F864-3668-48B6-979E418BE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0CE560-F907-73DF-6621-8CD79C174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2" b="6376"/>
          <a:stretch/>
        </p:blipFill>
        <p:spPr>
          <a:xfrm>
            <a:off x="1068194" y="1726058"/>
            <a:ext cx="7164004" cy="2856216"/>
          </a:xfrm>
          <a:prstGeom prst="rect">
            <a:avLst/>
          </a:prstGeom>
        </p:spPr>
      </p:pic>
      <p:pic>
        <p:nvPicPr>
          <p:cNvPr id="1026" name="Picture 2" descr="Zehnder Group NL | Zwolle">
            <a:extLst>
              <a:ext uri="{FF2B5EF4-FFF2-40B4-BE49-F238E27FC236}">
                <a16:creationId xmlns:a16="http://schemas.microsoft.com/office/drawing/2014/main" id="{7E309720-6E62-1E35-3A74-FA3EF5B4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73" y="0"/>
            <a:ext cx="1064275" cy="10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FAEF28FC-0FF4-3AC5-96CF-0780BE284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>
            <a:extLst>
              <a:ext uri="{FF2B5EF4-FFF2-40B4-BE49-F238E27FC236}">
                <a16:creationId xmlns:a16="http://schemas.microsoft.com/office/drawing/2014/main" id="{6659CC37-11AB-83C3-EE48-0E2F5D70E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574" y="551902"/>
            <a:ext cx="7437799" cy="8037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Doorontwikkeling ComfoFan S = ComfoFan </a:t>
            </a:r>
            <a:r>
              <a:rPr lang="nl-NL" dirty="0" err="1"/>
              <a:t>Silent</a:t>
            </a:r>
            <a:r>
              <a:rPr lang="nl-NL" dirty="0"/>
              <a:t> (Level 1)</a:t>
            </a:r>
            <a:endParaRPr dirty="0"/>
          </a:p>
        </p:txBody>
      </p:sp>
      <p:sp>
        <p:nvSpPr>
          <p:cNvPr id="65" name="Google Shape;65;p9">
            <a:extLst>
              <a:ext uri="{FF2B5EF4-FFF2-40B4-BE49-F238E27FC236}">
                <a16:creationId xmlns:a16="http://schemas.microsoft.com/office/drawing/2014/main" id="{F9900E53-1D52-9D8C-78B0-157C95A00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4575" y="1805100"/>
            <a:ext cx="7797000" cy="2328300"/>
          </a:xfrm>
          <a:prstGeom prst="rect">
            <a:avLst/>
          </a:prstGeom>
        </p:spPr>
        <p:txBody>
          <a:bodyPr spcFirstLastPara="1" wrap="square" lIns="78575" tIns="39275" rIns="78575" bIns="39275" anchor="t" anchorCtr="0">
            <a:normAutofit/>
          </a:bodyPr>
          <a:lstStyle/>
          <a:p>
            <a:pPr marL="152400" lvl="0" indent="0" algn="l" rtl="0"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FF77C8-EADD-2293-4FBA-5D8D84B86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14" y="1541135"/>
            <a:ext cx="1557127" cy="14837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2B67212-AF8C-261D-0097-4C3EBFDD7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3" y="3099559"/>
            <a:ext cx="4083809" cy="18503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7229DFD-4FD6-8978-E600-EBDB87CC6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05" y="1619287"/>
            <a:ext cx="1941891" cy="27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83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Eelde-Paterswol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Diavoorstelling (16:9)</PresentationFormat>
  <Paragraphs>152</Paragraphs>
  <Slides>22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Calibri</vt:lpstr>
      <vt:lpstr>Source Sans 3</vt:lpstr>
      <vt:lpstr>Montserrat</vt:lpstr>
      <vt:lpstr>Source Sans 3 SemiBold</vt:lpstr>
      <vt:lpstr>Wingdings</vt:lpstr>
      <vt:lpstr>Arial</vt:lpstr>
      <vt:lpstr>Thema Eelde-Paterswolde</vt:lpstr>
      <vt:lpstr> 6e Energiecafé  Eelde-Paterswolde  21 maart 2024</vt:lpstr>
      <vt:lpstr>Programma vanavond</vt:lpstr>
      <vt:lpstr>Duurzaam renoveren? Begin met ventileren! </vt:lpstr>
      <vt:lpstr>Even voorstellen</vt:lpstr>
      <vt:lpstr>Waarom ventileren?</vt:lpstr>
      <vt:lpstr>Energierenovatie – Renoveren op basis van lage warmtevraag </vt:lpstr>
      <vt:lpstr>De rol van ventilatie in de Standaard</vt:lpstr>
      <vt:lpstr>Renovation Ready met Zehnder</vt:lpstr>
      <vt:lpstr>Doorontwikkeling ComfoFan S = ComfoFan Silent (Level 1)</vt:lpstr>
      <vt:lpstr>Van wisselstroom naar gelijkstroom</vt:lpstr>
      <vt:lpstr>Totaaloplossing energetische renovatie  gestapelde woningbouw (Level 1) </vt:lpstr>
      <vt:lpstr>WERKING WTW </vt:lpstr>
      <vt:lpstr>Rijwoningen – systeem E – decentrale WTW (Level 2) </vt:lpstr>
      <vt:lpstr>Zehnder Overflow Technology   vereenvoudigt de toepassing van balansventilatie  in de bestaande bouw </vt:lpstr>
      <vt:lpstr>Zehnder WTW in bestaande bouw Overflow (Level 3) </vt:lpstr>
      <vt:lpstr>Overflow in de praktijk </vt:lpstr>
      <vt:lpstr>Woning middels 100% Overflow Technology (Level 3)  </vt:lpstr>
      <vt:lpstr>Woning middels 100% Overflow Technology (Level 3)  </vt:lpstr>
      <vt:lpstr>Voordelen systeem D met Overflow Technology</vt:lpstr>
      <vt:lpstr>Plafon WTW (level 4)</vt:lpstr>
      <vt:lpstr>Besparing WTW</vt:lpstr>
      <vt:lpstr>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Kremers, Mark (ZGNL)</dc:creator>
  <cp:lastModifiedBy>Bakker, Margriet</cp:lastModifiedBy>
  <cp:revision>17</cp:revision>
  <dcterms:modified xsi:type="dcterms:W3CDTF">2024-03-21T18:26:11Z</dcterms:modified>
</cp:coreProperties>
</file>