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9" r:id="rId5"/>
    <p:sldId id="257" r:id="rId6"/>
    <p:sldId id="258" r:id="rId7"/>
    <p:sldId id="259" r:id="rId8"/>
    <p:sldId id="261" r:id="rId9"/>
    <p:sldId id="278" r:id="rId10"/>
    <p:sldId id="292" r:id="rId11"/>
    <p:sldId id="282" r:id="rId12"/>
    <p:sldId id="300" r:id="rId13"/>
    <p:sldId id="302" r:id="rId14"/>
    <p:sldId id="304" r:id="rId15"/>
    <p:sldId id="305" r:id="rId16"/>
    <p:sldId id="265" r:id="rId17"/>
    <p:sldId id="291" r:id="rId18"/>
    <p:sldId id="301" r:id="rId19"/>
    <p:sldId id="264" r:id="rId20"/>
    <p:sldId id="267" r:id="rId21"/>
    <p:sldId id="268" r:id="rId22"/>
    <p:sldId id="269" r:id="rId23"/>
    <p:sldId id="270" r:id="rId24"/>
    <p:sldId id="287" r:id="rId25"/>
    <p:sldId id="271" r:id="rId26"/>
    <p:sldId id="272" r:id="rId27"/>
    <p:sldId id="303" r:id="rId28"/>
    <p:sldId id="273" r:id="rId29"/>
    <p:sldId id="274" r:id="rId30"/>
    <p:sldId id="286" r:id="rId31"/>
    <p:sldId id="279"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5F016-64AC-FD16-5D7B-52514298622E}" name="Scheper, Inge" initials="IS" userId="S::I.Scheper@provinciegroningen.nl::58bfdea3-61f1-45b1-ae1d-3dae88f52a13" providerId="AD"/>
  <p188:author id="{AB254E6D-CEC1-8187-DD08-FEE50F986193}" name="Heeringa, H. (Henriette)" initials="HH(" userId="S::H.Heeringa@overijssel.nl::8b6ac59c-1cb0-4214-94d1-1f1685323f98" providerId="AD"/>
  <p188:author id="{B775C08E-C481-71BF-8AF4-B8BF4291FFF7}" name="Eva van Eeden" initials="Ev" userId="S::eva@vonc.nl::d8cde4d6-fbcb-4402-9ba4-9556292a7c3f" providerId="AD"/>
  <p188:author id="{0FCC2DBB-ABF6-D684-2DC3-46D1C92B3C5D}" name="Henriette Heeringa" initials="HH" userId="S::henriette.heeringa@vonc.nl::1f1924bd-f509-4f5e-a338-609e11042c29" providerId="AD"/>
  <p188:author id="{1B2447EE-13F8-63D7-AA31-573A6B05ECC5}" name="Lotte Heyer" initials="LH" userId="S::lotte@vonc.nl::d0ce890e-0d74-4b74-a5ef-078716474363" providerId="AD"/>
  <p188:author id="{A4F8DDF7-1FED-FC28-8DF6-D18BC5CB6B21}" name="Myrthe Heuzinkveld" initials="MH" userId="S::myrthe@vonc.nl::df017293-a1aa-4d45-8167-7e1ab46ad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400"/>
    <a:srgbClr val="0C2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p:restoredTop sz="94690"/>
  </p:normalViewPr>
  <p:slideViewPr>
    <p:cSldViewPr snapToGrid="0">
      <p:cViewPr>
        <p:scale>
          <a:sx n="89" d="100"/>
          <a:sy n="89" d="100"/>
        </p:scale>
        <p:origin x="-26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dirty="0"/>
              <a:t>Klik om de stijl te bewerken</a:t>
            </a:r>
            <a:endParaRPr lang="de-D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18.09.2025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18.09.2025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18.09.2025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18.09.2025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18.09.2025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18.09.2025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de-D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18.09.2025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isolatie.nijbegun.n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ijbegun.nl/themas/isolatieaanpak/bedrijven/"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ijbegun.nl/themas/isolatieaanpak/bedrijven"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r03.safelinks.protection.outlook.com/?url=https%3A%2F%2Fwww.belastingdienst.nl%2Fwps%2Fwcm%2Fconnect%2Fnl%2Fhome%2Fcontent%2Finloggen-mijn-belastingdienst%3Fcid%3Db%3A2025_9_75&amp;data=05%7C02%7Cstel%40snn.nl%7C3d406fd29ddf44ce546508dda359d7e1%7C929144a8e57f4e97b80ce29c0ac6a17f%7C0%7C0%7C638846328474726350%7CUnknown%7CTWFpbGZsb3d8eyJFbXB0eU1hcGkiOnRydWUsIlYiOiIwLjAuMDAwMCIsIlAiOiJXaW4zMiIsIkFOIjoiTWFpbCIsIldUIjoyfQ%3D%3D%7C0%7C%7C%7C&amp;sdata=xDobu1x9rbph5bSikb%2F19EjB9KD0luDhdUFoiLFyEfM%3D&amp;reserved=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isolatie.nijbegun.n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FE57-9717-51D0-3DB5-FFD9E5511DEF}"/>
            </a:ext>
          </a:extLst>
        </p:cNvPr>
        <p:cNvGrpSpPr/>
        <p:nvPr/>
      </p:nvGrpSpPr>
      <p:grpSpPr>
        <a:xfrm>
          <a:off x="0" y="0"/>
          <a:ext cx="0" cy="0"/>
          <a:chOff x="0" y="0"/>
          <a:chExt cx="0" cy="0"/>
        </a:xfrm>
      </p:grpSpPr>
      <p:pic>
        <p:nvPicPr>
          <p:cNvPr id="3" name="Afbeelding 2" descr="Afbeelding met kleding, persoon, tekst, Menselijk gezicht&#10;&#10;Door AI gegenereerde inhoud is mogelijk onjuist.">
            <a:extLst>
              <a:ext uri="{FF2B5EF4-FFF2-40B4-BE49-F238E27FC236}">
                <a16:creationId xmlns:a16="http://schemas.microsoft.com/office/drawing/2014/main" id="{EEE684F0-F3FB-27ED-3842-B2DB3DB5F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32"/>
            <a:ext cx="12192000" cy="6851335"/>
          </a:xfrm>
          <a:prstGeom prst="rect">
            <a:avLst/>
          </a:prstGeom>
        </p:spPr>
      </p:pic>
    </p:spTree>
    <p:extLst>
      <p:ext uri="{BB962C8B-B14F-4D97-AF65-F5344CB8AC3E}">
        <p14:creationId xmlns:p14="http://schemas.microsoft.com/office/powerpoint/2010/main" val="241334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FD05E6-C42C-DAA7-7C0B-F25BA8B33A4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BFB2D5-FE2A-B9A5-90AC-5605A4C157DA}"/>
              </a:ext>
            </a:extLst>
          </p:cNvPr>
          <p:cNvSpPr>
            <a:spLocks noGrp="1"/>
          </p:cNvSpPr>
          <p:nvPr>
            <p:ph idx="1"/>
          </p:nvPr>
        </p:nvSpPr>
        <p:spPr>
          <a:xfrm>
            <a:off x="3348763" y="775667"/>
            <a:ext cx="8694715" cy="5030959"/>
          </a:xfrm>
        </p:spPr>
        <p:txBody>
          <a:bodyPr vert="horz" lIns="91440" tIns="45720" rIns="91440" bIns="45720" rtlCol="0" anchor="t">
            <a:normAutofit fontScale="92500" lnSpcReduction="10000"/>
          </a:bodyPr>
          <a:lstStyle/>
          <a:p>
            <a:pPr marL="0" indent="0">
              <a:lnSpc>
                <a:spcPct val="100000"/>
              </a:lnSpc>
              <a:spcBef>
                <a:spcPts val="0"/>
              </a:spcBef>
              <a:buNone/>
            </a:pPr>
            <a:r>
              <a:rPr lang="nl-NL" sz="2600" b="1" dirty="0">
                <a:solidFill>
                  <a:srgbClr val="0C243F"/>
                </a:solidFill>
                <a:cs typeface="Arial"/>
              </a:rPr>
              <a:t>Ook subsidie Terugwerkende kracht</a:t>
            </a:r>
            <a:endParaRPr lang="nl-NL" sz="26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r>
              <a:rPr lang="nl-NL" sz="2100" dirty="0">
                <a:solidFill>
                  <a:srgbClr val="0C243F"/>
                </a:solidFill>
              </a:rPr>
              <a:t>Maatregelen uitgevoerd tussen 25 april 2023 en 2 juni 2025​</a:t>
            </a:r>
          </a:p>
          <a:p>
            <a:endParaRPr lang="nl-NL" sz="2100" dirty="0">
              <a:solidFill>
                <a:srgbClr val="0C243F"/>
              </a:solidFill>
            </a:endParaRPr>
          </a:p>
          <a:p>
            <a:r>
              <a:rPr lang="nl-NL" sz="2100" dirty="0">
                <a:solidFill>
                  <a:srgbClr val="0C243F"/>
                </a:solidFill>
              </a:rPr>
              <a:t>Loket opengesteld sinds 3 juni​ </a:t>
            </a:r>
          </a:p>
          <a:p>
            <a:endParaRPr lang="nl-NL" sz="2100" dirty="0">
              <a:solidFill>
                <a:srgbClr val="0C243F"/>
              </a:solidFill>
            </a:endParaRPr>
          </a:p>
          <a:p>
            <a:r>
              <a:rPr lang="nl-NL" sz="2100" dirty="0">
                <a:solidFill>
                  <a:srgbClr val="0C243F"/>
                </a:solidFill>
              </a:rPr>
              <a:t>Subsidie beschikbaar tot 1 oktober 2026</a:t>
            </a:r>
          </a:p>
          <a:p>
            <a:endParaRPr lang="nl-NL" sz="2100" dirty="0">
              <a:solidFill>
                <a:srgbClr val="0C243F"/>
              </a:solidFill>
            </a:endParaRPr>
          </a:p>
          <a:p>
            <a:r>
              <a:rPr lang="nl-NL" sz="2100" dirty="0">
                <a:solidFill>
                  <a:srgbClr val="0C243F"/>
                </a:solidFill>
              </a:rPr>
              <a:t>Aanvragen bij SNN​</a:t>
            </a:r>
          </a:p>
          <a:p>
            <a:endParaRPr lang="nl-NL" sz="2100" dirty="0">
              <a:solidFill>
                <a:srgbClr val="0C243F"/>
              </a:solidFill>
            </a:endParaRPr>
          </a:p>
          <a:p>
            <a:r>
              <a:rPr lang="nl-NL" sz="2100" dirty="0">
                <a:solidFill>
                  <a:srgbClr val="0C243F"/>
                </a:solidFill>
              </a:rPr>
              <a:t>Geen isolatieplan nodig​</a:t>
            </a:r>
          </a:p>
          <a:p>
            <a:endParaRPr lang="nl-NL" sz="2100" dirty="0">
              <a:solidFill>
                <a:srgbClr val="0C243F"/>
              </a:solidFill>
            </a:endParaRPr>
          </a:p>
          <a:p>
            <a:r>
              <a:rPr lang="nl-NL" sz="2100" dirty="0">
                <a:solidFill>
                  <a:srgbClr val="0C243F"/>
                </a:solidFill>
              </a:rPr>
              <a:t>Maatregelen zelf uitgevoerd?​ Verklaring </a:t>
            </a:r>
            <a:r>
              <a:rPr lang="nl-NL" sz="2100" dirty="0" err="1">
                <a:solidFill>
                  <a:srgbClr val="0C243F"/>
                </a:solidFill>
              </a:rPr>
              <a:t>energiecoach</a:t>
            </a:r>
            <a:r>
              <a:rPr lang="nl-NL" sz="2100" dirty="0">
                <a:solidFill>
                  <a:srgbClr val="0C243F"/>
                </a:solidFill>
              </a:rPr>
              <a:t> nodig​</a:t>
            </a:r>
          </a:p>
          <a:p>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9A5F663A-B9F9-B98B-9FA7-B016A54EB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06626"/>
            <a:ext cx="2066132" cy="9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2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00E08B-D556-4FDD-6944-087E45D454F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C1D453-A97A-3136-2100-21D07218EDF5}"/>
              </a:ext>
            </a:extLst>
          </p:cNvPr>
          <p:cNvSpPr>
            <a:spLocks noGrp="1"/>
          </p:cNvSpPr>
          <p:nvPr>
            <p:ph idx="1"/>
          </p:nvPr>
        </p:nvSpPr>
        <p:spPr>
          <a:xfrm>
            <a:off x="3348763" y="775667"/>
            <a:ext cx="8694715" cy="5030959"/>
          </a:xfrm>
        </p:spPr>
        <p:txBody>
          <a:bodyPr vert="horz" lIns="91440" tIns="45720" rIns="91440" bIns="45720" rtlCol="0" anchor="t">
            <a:normAutofit fontScale="92500" lnSpcReduction="10000"/>
          </a:bodyPr>
          <a:lstStyle/>
          <a:p>
            <a:pPr marL="0" indent="0">
              <a:lnSpc>
                <a:spcPct val="100000"/>
              </a:lnSpc>
              <a:spcBef>
                <a:spcPts val="0"/>
              </a:spcBef>
              <a:buNone/>
            </a:pPr>
            <a:r>
              <a:rPr lang="nl-NL" sz="2600" b="1" dirty="0">
                <a:solidFill>
                  <a:srgbClr val="0C243F"/>
                </a:solidFill>
                <a:cs typeface="Arial"/>
              </a:rPr>
              <a:t>Ook subsidie Terugwerkende kracht</a:t>
            </a:r>
            <a:endParaRPr lang="nl-NL" sz="26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r>
              <a:rPr lang="nl-NL" sz="2100" dirty="0">
                <a:solidFill>
                  <a:srgbClr val="0C243F"/>
                </a:solidFill>
              </a:rPr>
              <a:t>Maatregelen uitgevoerd tussen 25 april 2023 en 2 juni 2025​</a:t>
            </a:r>
          </a:p>
          <a:p>
            <a:endParaRPr lang="nl-NL" sz="2100" dirty="0">
              <a:solidFill>
                <a:srgbClr val="0C243F"/>
              </a:solidFill>
            </a:endParaRPr>
          </a:p>
          <a:p>
            <a:r>
              <a:rPr lang="nl-NL" sz="2100" dirty="0">
                <a:solidFill>
                  <a:srgbClr val="0C243F"/>
                </a:solidFill>
              </a:rPr>
              <a:t>Loket opengesteld sinds 3 juni​ </a:t>
            </a:r>
          </a:p>
          <a:p>
            <a:endParaRPr lang="nl-NL" sz="2100" dirty="0">
              <a:solidFill>
                <a:srgbClr val="0C243F"/>
              </a:solidFill>
            </a:endParaRPr>
          </a:p>
          <a:p>
            <a:r>
              <a:rPr lang="nl-NL" sz="2100" dirty="0">
                <a:solidFill>
                  <a:srgbClr val="0C243F"/>
                </a:solidFill>
              </a:rPr>
              <a:t>Subsidie beschikbaar tot 1 oktober 2026</a:t>
            </a:r>
          </a:p>
          <a:p>
            <a:endParaRPr lang="nl-NL" sz="2100" dirty="0">
              <a:solidFill>
                <a:srgbClr val="0C243F"/>
              </a:solidFill>
            </a:endParaRPr>
          </a:p>
          <a:p>
            <a:r>
              <a:rPr lang="nl-NL" sz="2100" dirty="0">
                <a:solidFill>
                  <a:srgbClr val="0C243F"/>
                </a:solidFill>
              </a:rPr>
              <a:t>Aanvragen bij SNN​</a:t>
            </a:r>
          </a:p>
          <a:p>
            <a:endParaRPr lang="nl-NL" sz="2100" dirty="0">
              <a:solidFill>
                <a:srgbClr val="0C243F"/>
              </a:solidFill>
            </a:endParaRPr>
          </a:p>
          <a:p>
            <a:r>
              <a:rPr lang="nl-NL" sz="2100" dirty="0">
                <a:solidFill>
                  <a:srgbClr val="0C243F"/>
                </a:solidFill>
              </a:rPr>
              <a:t>Geen isolatieplan nodig​</a:t>
            </a:r>
          </a:p>
          <a:p>
            <a:endParaRPr lang="nl-NL" sz="2100" dirty="0">
              <a:solidFill>
                <a:srgbClr val="0C243F"/>
              </a:solidFill>
            </a:endParaRPr>
          </a:p>
          <a:p>
            <a:r>
              <a:rPr lang="nl-NL" sz="2100" dirty="0">
                <a:solidFill>
                  <a:srgbClr val="0C243F"/>
                </a:solidFill>
              </a:rPr>
              <a:t>Maatregelen zelf uitgevoerd?​ Verklaring </a:t>
            </a:r>
            <a:r>
              <a:rPr lang="nl-NL" sz="2100" dirty="0" err="1">
                <a:solidFill>
                  <a:srgbClr val="0C243F"/>
                </a:solidFill>
              </a:rPr>
              <a:t>energiecoach</a:t>
            </a:r>
            <a:r>
              <a:rPr lang="nl-NL" sz="2100" dirty="0">
                <a:solidFill>
                  <a:srgbClr val="0C243F"/>
                </a:solidFill>
              </a:rPr>
              <a:t> nodig​</a:t>
            </a:r>
          </a:p>
          <a:p>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0FCE0CD4-52AA-FEFF-2F84-0A67AF07C9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06626"/>
            <a:ext cx="2066132" cy="9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FA6862-4B74-0776-7246-15BD1BF5AA6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50E7B8-8EB3-67D9-B42B-0CCB6D4C41E2}"/>
              </a:ext>
            </a:extLst>
          </p:cNvPr>
          <p:cNvSpPr>
            <a:spLocks noGrp="1"/>
          </p:cNvSpPr>
          <p:nvPr>
            <p:ph idx="1"/>
          </p:nvPr>
        </p:nvSpPr>
        <p:spPr>
          <a:xfrm>
            <a:off x="3348763" y="775667"/>
            <a:ext cx="6404837" cy="4729783"/>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Particuliere verhuurders, VvE’s, zakelijk woning eigenaar</a:t>
            </a:r>
          </a:p>
          <a:p>
            <a:pPr marL="0" indent="0">
              <a:lnSpc>
                <a:spcPct val="100000"/>
              </a:lnSpc>
              <a:spcBef>
                <a:spcPts val="0"/>
              </a:spcBef>
              <a:buNone/>
            </a:pPr>
            <a:endParaRPr lang="nl-NL" sz="2000" dirty="0">
              <a:solidFill>
                <a:srgbClr val="0C243F"/>
              </a:solidFill>
              <a:cs typeface="Arial"/>
            </a:endParaRPr>
          </a:p>
          <a:p>
            <a:pPr marL="0" indent="0">
              <a:lnSpc>
                <a:spcPct val="100000"/>
              </a:lnSpc>
              <a:spcBef>
                <a:spcPts val="0"/>
              </a:spcBef>
              <a:buNone/>
            </a:pPr>
            <a:r>
              <a:rPr lang="nl-NL" sz="2000" dirty="0">
                <a:solidFill>
                  <a:srgbClr val="0C243F"/>
                </a:solidFill>
                <a:cs typeface="Arial"/>
              </a:rPr>
              <a:t>Subsidie aanvragen via Subsidie Isolatie Nij </a:t>
            </a:r>
            <a:r>
              <a:rPr lang="nl-NL" sz="2000" dirty="0" err="1">
                <a:solidFill>
                  <a:srgbClr val="0C243F"/>
                </a:solidFill>
                <a:cs typeface="Arial"/>
              </a:rPr>
              <a:t>Begun</a:t>
            </a:r>
            <a:r>
              <a:rPr lang="nl-NL" sz="2000" dirty="0">
                <a:solidFill>
                  <a:srgbClr val="0C243F"/>
                </a:solidFill>
                <a:cs typeface="Arial"/>
              </a:rPr>
              <a:t> (zakelijk) | SNN</a:t>
            </a:r>
          </a:p>
          <a:p>
            <a:pPr marL="0" indent="0">
              <a:lnSpc>
                <a:spcPct val="100000"/>
              </a:lnSpc>
              <a:spcBef>
                <a:spcPts val="0"/>
              </a:spcBef>
              <a:buNone/>
            </a:pPr>
            <a:endParaRPr lang="nl-NL" sz="2000" dirty="0">
              <a:solidFill>
                <a:srgbClr val="0C243F"/>
              </a:solidFill>
              <a:cs typeface="Arial"/>
            </a:endParaRPr>
          </a:p>
          <a:p>
            <a:pPr marL="0" indent="0">
              <a:lnSpc>
                <a:spcPct val="100000"/>
              </a:lnSpc>
              <a:spcBef>
                <a:spcPts val="0"/>
              </a:spcBef>
              <a:buNone/>
            </a:pPr>
            <a:r>
              <a:rPr lang="nl-NL" sz="2000" dirty="0">
                <a:solidFill>
                  <a:srgbClr val="0C243F"/>
                </a:solidFill>
                <a:cs typeface="Arial"/>
              </a:rPr>
              <a:t>Let op: Voordat je de subsidie voor isolatie aanvraagt, moet je als verhuurder of VvE eerst een SVOH-subsidie of SVVE-subsidie bij de RVO aanvragen.</a:t>
            </a:r>
          </a:p>
          <a:p>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23FB47D5-7583-A078-8843-CD86D8385D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06626"/>
            <a:ext cx="2066132" cy="9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25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D1843A1-65AD-4C0F-DDF0-59788D1C83E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065C2D-C0B5-7080-1FE9-41252B334992}"/>
              </a:ext>
            </a:extLst>
          </p:cNvPr>
          <p:cNvSpPr>
            <a:spLocks noGrp="1"/>
          </p:cNvSpPr>
          <p:nvPr>
            <p:ph idx="1"/>
          </p:nvPr>
        </p:nvSpPr>
        <p:spPr>
          <a:xfrm>
            <a:off x="3037886" y="1017917"/>
            <a:ext cx="4141501" cy="4514203"/>
          </a:xfrm>
        </p:spPr>
        <p:txBody>
          <a:bodyPr vert="horz" lIns="91440" tIns="45720" rIns="91440" bIns="45720" rtlCol="0" anchor="t">
            <a:normAutofit/>
          </a:bodyPr>
          <a:lstStyle/>
          <a:p>
            <a:pPr marL="0" indent="0">
              <a:lnSpc>
                <a:spcPct val="100000"/>
              </a:lnSpc>
              <a:spcBef>
                <a:spcPts val="0"/>
              </a:spcBef>
              <a:buNone/>
            </a:pPr>
            <a:r>
              <a:rPr lang="nl-NL" sz="2400" b="1" dirty="0">
                <a:solidFill>
                  <a:srgbClr val="F0B400"/>
                </a:solidFill>
                <a:cs typeface="Arial"/>
              </a:rPr>
              <a:t>Zo werkt het</a:t>
            </a:r>
            <a:endParaRPr lang="en-US" sz="2400" dirty="0">
              <a:solidFill>
                <a:srgbClr val="F0B400"/>
              </a:solidFill>
              <a:cs typeface="Arial"/>
            </a:endParaRPr>
          </a:p>
          <a:p>
            <a:pPr marL="0" indent="0">
              <a:lnSpc>
                <a:spcPct val="100000"/>
              </a:lnSpc>
              <a:spcBef>
                <a:spcPts val="0"/>
              </a:spcBef>
              <a:buNone/>
            </a:pPr>
            <a:endParaRPr lang="nl-NL" sz="2000" b="1" dirty="0">
              <a:solidFill>
                <a:srgbClr val="F0B400"/>
              </a:solidFill>
              <a:cs typeface="Arial"/>
            </a:endParaRPr>
          </a:p>
          <a:p>
            <a:pPr marL="0" indent="0">
              <a:lnSpc>
                <a:spcPct val="100000"/>
              </a:lnSpc>
              <a:spcBef>
                <a:spcPts val="0"/>
              </a:spcBef>
              <a:buNone/>
            </a:pPr>
            <a:r>
              <a:rPr lang="nl-NL" sz="2000" b="1" dirty="0">
                <a:solidFill>
                  <a:srgbClr val="F0B400"/>
                </a:solidFill>
                <a:cs typeface="Arial"/>
              </a:rPr>
              <a:t>1. Doe de postcodecheck op </a:t>
            </a:r>
            <a:r>
              <a:rPr lang="nl-NL" sz="2000" b="1" dirty="0" err="1">
                <a:solidFill>
                  <a:srgbClr val="F0B400"/>
                </a:solidFill>
                <a:cs typeface="Arial"/>
              </a:rPr>
              <a:t>isolatie.nijbegun.nl</a:t>
            </a:r>
            <a:r>
              <a:rPr lang="nl-NL" sz="2000" b="1" dirty="0">
                <a:solidFill>
                  <a:srgbClr val="F0B400"/>
                </a:solidFill>
                <a:cs typeface="Arial"/>
              </a:rPr>
              <a:t> en ontdek of </a:t>
            </a:r>
            <a:r>
              <a:rPr lang="nl-NL" sz="2000" dirty="0">
                <a:solidFill>
                  <a:srgbClr val="F0B400"/>
                </a:solidFill>
                <a:cs typeface="Arial"/>
              </a:rPr>
              <a:t> </a:t>
            </a:r>
            <a:r>
              <a:rPr lang="nl-NL" sz="2000" b="1" dirty="0">
                <a:solidFill>
                  <a:srgbClr val="F0B400"/>
                </a:solidFill>
                <a:cs typeface="Arial"/>
              </a:rPr>
              <a:t>jouw postcode al aan de beurt is voor het aanvragen van subsidie</a:t>
            </a:r>
            <a:endParaRPr lang="en-US" sz="2000" b="1"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endParaRPr lang="nl-NL" sz="1400" dirty="0">
              <a:solidFill>
                <a:schemeClr val="bg1"/>
              </a:solidFill>
              <a:cs typeface="Arial"/>
            </a:endParaRPr>
          </a:p>
          <a:p>
            <a:pPr marL="285750" indent="-285750">
              <a:lnSpc>
                <a:spcPct val="100000"/>
              </a:lnSpc>
              <a:spcBef>
                <a:spcPts val="0"/>
              </a:spcBef>
              <a:buFont typeface="Arial,Sans-Serif"/>
              <a:buChar char="•"/>
            </a:pPr>
            <a:r>
              <a:rPr lang="nl-NL" sz="1800" b="1" dirty="0">
                <a:solidFill>
                  <a:srgbClr val="F0B400"/>
                </a:solidFill>
                <a:cs typeface="Arial"/>
              </a:rPr>
              <a:t>En check de hoogte van je subsidie</a:t>
            </a:r>
          </a:p>
          <a:p>
            <a:pPr marL="0" indent="0">
              <a:lnSpc>
                <a:spcPct val="100000"/>
              </a:lnSpc>
              <a:spcBef>
                <a:spcPts val="0"/>
              </a:spcBef>
              <a:buNone/>
            </a:pPr>
            <a:br>
              <a:rPr lang="en-US" sz="1800" dirty="0">
                <a:solidFill>
                  <a:schemeClr val="bg1"/>
                </a:solidFill>
                <a:cs typeface="Arial"/>
              </a:rPr>
            </a:br>
            <a:r>
              <a:rPr lang="nl-NL" sz="1800" dirty="0">
                <a:solidFill>
                  <a:schemeClr val="bg1"/>
                </a:solidFill>
                <a:cs typeface="Arial"/>
              </a:rPr>
              <a:t>Is je inkomen lager dan 140% van het sociaal minimum? Dan ontvang je 100% subsidie (inkomensverklaring nodig).</a:t>
            </a:r>
            <a:endParaRPr lang="en-US" sz="1800" dirty="0">
              <a:solidFill>
                <a:schemeClr val="bg1"/>
              </a:solidFill>
              <a:cs typeface="Arial"/>
            </a:endParaRPr>
          </a:p>
          <a:p>
            <a:pPr marL="0" indent="0">
              <a:lnSpc>
                <a:spcPct val="100000"/>
              </a:lnSpc>
              <a:spcBef>
                <a:spcPts val="0"/>
              </a:spcBef>
              <a:buNone/>
            </a:pPr>
            <a:r>
              <a:rPr lang="nl-NL" sz="1800" dirty="0">
                <a:solidFill>
                  <a:schemeClr val="bg1"/>
                </a:solidFill>
                <a:cs typeface="Arial"/>
              </a:rPr>
              <a:t>Alle andere huiseigenaren ontvangen 50% subsidie.</a:t>
            </a:r>
            <a:endParaRPr lang="en-US" sz="1800" dirty="0">
              <a:solidFill>
                <a:schemeClr val="bg1"/>
              </a:solidFill>
              <a:cs typeface="Arial"/>
            </a:endParaRPr>
          </a:p>
          <a:p>
            <a:pPr marL="285750" indent="-285750">
              <a:lnSpc>
                <a:spcPct val="100000"/>
              </a:lnSpc>
              <a:spcBef>
                <a:spcPts val="0"/>
              </a:spcBef>
              <a:buFont typeface="Arial,Sans-Serif"/>
              <a:buChar char="•"/>
            </a:pPr>
            <a:endParaRPr lang="en-US" sz="1800" dirty="0">
              <a:solidFill>
                <a:schemeClr val="bg1"/>
              </a:solidFill>
              <a:cs typeface="Arial"/>
            </a:endParaRPr>
          </a:p>
          <a:p>
            <a:pPr marL="285750" indent="-285750">
              <a:lnSpc>
                <a:spcPct val="100000"/>
              </a:lnSpc>
              <a:spcBef>
                <a:spcPts val="0"/>
              </a:spcBef>
              <a:buFont typeface="Arial,Sans-Serif"/>
              <a:buChar char="•"/>
            </a:pPr>
            <a:endParaRPr lang="nl-NL" sz="1400"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5" name="Picture 2" descr="Logo-Gemeente-Tynaarlo-2283x1006 – Van de Poll Vastgoed">
            <a:extLst>
              <a:ext uri="{FF2B5EF4-FFF2-40B4-BE49-F238E27FC236}">
                <a16:creationId xmlns:a16="http://schemas.microsoft.com/office/drawing/2014/main" id="{97C0E1DE-36C0-2683-0D59-5482067288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 met tekst, elektronica, monitor, binnen&#10;&#10;Automatisch gegenereerde beschrijving">
            <a:extLst>
              <a:ext uri="{FF2B5EF4-FFF2-40B4-BE49-F238E27FC236}">
                <a16:creationId xmlns:a16="http://schemas.microsoft.com/office/drawing/2014/main" id="{C716C845-D558-4649-60BB-FAEA3EF0B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134" y="1360007"/>
            <a:ext cx="5041746" cy="31147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6E7EB05-2BC6-FFF9-91E5-255016639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347" y="1759803"/>
            <a:ext cx="3703320" cy="231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7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9C2B96A-C9BE-F0D1-7015-92FA65FF31E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5E024F0-A0DA-582E-E1D4-59A83BBDFE8A}"/>
              </a:ext>
            </a:extLst>
          </p:cNvPr>
          <p:cNvSpPr>
            <a:spLocks noGrp="1"/>
          </p:cNvSpPr>
          <p:nvPr>
            <p:ph idx="1"/>
          </p:nvPr>
        </p:nvSpPr>
        <p:spPr>
          <a:xfrm>
            <a:off x="3356579" y="941704"/>
            <a:ext cx="8201025" cy="4605655"/>
          </a:xfrm>
        </p:spPr>
        <p:txBody>
          <a:bodyPr vert="horz" lIns="91440" tIns="45720" rIns="91440" bIns="45720" rtlCol="0" anchor="t">
            <a:normAutofit fontScale="92500" lnSpcReduction="10000"/>
          </a:bodyPr>
          <a:lstStyle/>
          <a:p>
            <a:pPr marL="0" indent="0">
              <a:lnSpc>
                <a:spcPct val="100000"/>
              </a:lnSpc>
              <a:spcBef>
                <a:spcPts val="0"/>
              </a:spcBef>
              <a:buNone/>
            </a:pPr>
            <a:r>
              <a:rPr lang="nl-NL" sz="2000" b="1" dirty="0">
                <a:solidFill>
                  <a:srgbClr val="F0B400"/>
                </a:solidFill>
                <a:cs typeface="Arial"/>
              </a:rPr>
              <a:t>2. Maak een account aan</a:t>
            </a:r>
          </a:p>
          <a:p>
            <a:pPr marL="0" indent="0">
              <a:lnSpc>
                <a:spcPct val="100000"/>
              </a:lnSpc>
              <a:spcBef>
                <a:spcPts val="0"/>
              </a:spcBef>
              <a:buNone/>
            </a:pPr>
            <a:endParaRPr lang="nl-NL" sz="2000" b="1" dirty="0">
              <a:solidFill>
                <a:srgbClr val="F0B400"/>
              </a:solidFill>
              <a:cs typeface="Arial"/>
            </a:endParaRPr>
          </a:p>
          <a:p>
            <a:pPr marL="0" indent="0">
              <a:lnSpc>
                <a:spcPct val="100000"/>
              </a:lnSpc>
              <a:spcBef>
                <a:spcPts val="0"/>
              </a:spcBef>
              <a:buNone/>
            </a:pPr>
            <a:r>
              <a:rPr lang="nl-NL" sz="2000" b="1" dirty="0">
                <a:solidFill>
                  <a:srgbClr val="F0B400"/>
                </a:solidFill>
                <a:cs typeface="Arial"/>
              </a:rPr>
              <a:t>3. Vanuit een account: Maak een afspraak met een isolatieadviseur </a:t>
            </a:r>
            <a:r>
              <a:rPr lang="nl-NL" sz="2000" b="1" dirty="0">
                <a:solidFill>
                  <a:srgbClr val="F0B400"/>
                </a:solidFill>
              </a:rPr>
              <a:t>voor een isolatieplan</a:t>
            </a:r>
            <a:r>
              <a:rPr lang="nl-NL" sz="2000" b="1" dirty="0">
                <a:solidFill>
                  <a:srgbClr val="F0B400"/>
                </a:solidFill>
                <a:cs typeface="Arial"/>
              </a:rPr>
              <a:t> </a:t>
            </a:r>
            <a:endParaRPr lang="en-US" sz="20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Sans-Serif" panose="020B0604020202020204" pitchFamily="34" charset="0"/>
              <a:buChar char="•"/>
            </a:pPr>
            <a:r>
              <a:rPr lang="nl-NL" sz="1800" dirty="0">
                <a:solidFill>
                  <a:schemeClr val="bg1"/>
                </a:solidFill>
                <a:cs typeface="Arial"/>
              </a:rPr>
              <a:t>Je maakt een afspraak met een isolatieadviseur van Nij </a:t>
            </a:r>
            <a:r>
              <a:rPr lang="nl-NL" sz="1800" dirty="0" err="1">
                <a:solidFill>
                  <a:schemeClr val="bg1"/>
                </a:solidFill>
                <a:cs typeface="Arial"/>
              </a:rPr>
              <a:t>Begun</a:t>
            </a:r>
            <a:r>
              <a:rPr lang="nl-NL" sz="1800" dirty="0">
                <a:solidFill>
                  <a:schemeClr val="bg1"/>
                </a:solidFill>
                <a:cs typeface="Arial"/>
              </a:rPr>
              <a:t> op isolatie.nijbegun.nl. </a:t>
            </a:r>
          </a:p>
          <a:p>
            <a:pPr marL="285750" indent="-285750">
              <a:lnSpc>
                <a:spcPct val="100000"/>
              </a:lnSpc>
              <a:spcBef>
                <a:spcPts val="0"/>
              </a:spcBef>
              <a:buFont typeface="Arial,Sans-Serif" panose="020B0604020202020204" pitchFamily="34" charset="0"/>
              <a:buChar char="•"/>
            </a:pPr>
            <a:r>
              <a:rPr lang="nl-NL" sz="1800" dirty="0">
                <a:solidFill>
                  <a:schemeClr val="bg1"/>
                </a:solidFill>
                <a:cs typeface="Arial"/>
              </a:rPr>
              <a:t>De isolatieadviseur </a:t>
            </a:r>
            <a:r>
              <a:rPr lang="nl-NL" sz="1800" dirty="0" err="1">
                <a:solidFill>
                  <a:schemeClr val="bg1"/>
                </a:solidFill>
                <a:cs typeface="Arial"/>
              </a:rPr>
              <a:t>bekjkt</a:t>
            </a:r>
            <a:r>
              <a:rPr lang="nl-NL" sz="1800" dirty="0">
                <a:solidFill>
                  <a:schemeClr val="bg1"/>
                </a:solidFill>
                <a:cs typeface="Arial"/>
              </a:rPr>
              <a:t> je woning en maakt </a:t>
            </a:r>
            <a:r>
              <a:rPr lang="nl-NL" sz="1800" u="sng" dirty="0">
                <a:solidFill>
                  <a:schemeClr val="bg1"/>
                </a:solidFill>
                <a:cs typeface="Arial"/>
              </a:rPr>
              <a:t>gratis</a:t>
            </a:r>
            <a:r>
              <a:rPr lang="nl-NL" sz="1800" dirty="0">
                <a:solidFill>
                  <a:schemeClr val="bg1"/>
                </a:solidFill>
                <a:cs typeface="Arial"/>
              </a:rPr>
              <a:t> een isolatieplan op maat. </a:t>
            </a:r>
            <a:endParaRPr lang="nl-NL" dirty="0">
              <a:solidFill>
                <a:schemeClr val="bg1"/>
              </a:solidFill>
              <a:cs typeface="Arial"/>
            </a:endParaRPr>
          </a:p>
          <a:p>
            <a:pPr marL="285750" indent="-285750">
              <a:lnSpc>
                <a:spcPct val="100000"/>
              </a:lnSpc>
              <a:spcBef>
                <a:spcPts val="0"/>
              </a:spcBef>
              <a:buFont typeface="Arial,Sans-Serif" panose="020B0604020202020204" pitchFamily="34" charset="0"/>
              <a:buChar char="•"/>
            </a:pPr>
            <a:r>
              <a:rPr lang="nl-NL" sz="1800" dirty="0">
                <a:solidFill>
                  <a:schemeClr val="bg1"/>
                </a:solidFill>
                <a:cs typeface="Arial"/>
              </a:rPr>
              <a:t>In dit isolatieplan staan de maatregelen die jouw huis het beste isoleren en ventileren en wat dit gaat kosten. </a:t>
            </a:r>
          </a:p>
          <a:p>
            <a:pPr marL="285750" indent="-285750">
              <a:lnSpc>
                <a:spcPct val="100000"/>
              </a:lnSpc>
              <a:spcBef>
                <a:spcPts val="0"/>
              </a:spcBef>
              <a:buFont typeface="Arial,Sans-Serif" panose="020B0604020202020204" pitchFamily="34" charset="0"/>
              <a:buChar char="•"/>
            </a:pPr>
            <a:r>
              <a:rPr lang="nl-NL" sz="1800" dirty="0">
                <a:solidFill>
                  <a:schemeClr val="bg1">
                    <a:lumMod val="95000"/>
                  </a:schemeClr>
                </a:solidFill>
              </a:rPr>
              <a:t>Dit plan heb je nodig voor het aanvragen van subsidie.</a:t>
            </a:r>
          </a:p>
          <a:p>
            <a:pPr marL="285750" indent="-285750">
              <a:lnSpc>
                <a:spcPct val="100000"/>
              </a:lnSpc>
              <a:spcBef>
                <a:spcPts val="0"/>
              </a:spcBef>
              <a:buFont typeface="Arial,Sans-Serif" panose="020B0604020202020204" pitchFamily="34" charset="0"/>
              <a:buChar char="•"/>
            </a:pPr>
            <a:endParaRPr lang="nl-NL" sz="1800" dirty="0">
              <a:solidFill>
                <a:schemeClr val="bg1">
                  <a:lumMod val="95000"/>
                </a:schemeClr>
              </a:solidFill>
            </a:endParaRPr>
          </a:p>
          <a:p>
            <a:pPr marL="0" indent="0">
              <a:buNone/>
            </a:pPr>
            <a:r>
              <a:rPr lang="nl-NL" sz="2200" b="1" dirty="0">
                <a:solidFill>
                  <a:srgbClr val="FFC000"/>
                </a:solidFill>
              </a:rPr>
              <a:t>Wanneer heb je </a:t>
            </a:r>
            <a:r>
              <a:rPr lang="nl-NL" sz="2200" b="1" u="sng" dirty="0">
                <a:solidFill>
                  <a:srgbClr val="FFC000"/>
                </a:solidFill>
              </a:rPr>
              <a:t>geen</a:t>
            </a:r>
            <a:r>
              <a:rPr lang="nl-NL" sz="2200" b="1" dirty="0">
                <a:solidFill>
                  <a:srgbClr val="FFC000"/>
                </a:solidFill>
              </a:rPr>
              <a:t> isolatieplan nodig?</a:t>
            </a:r>
            <a:endParaRPr lang="nl-NL" sz="2200" dirty="0">
              <a:solidFill>
                <a:srgbClr val="FFC000"/>
              </a:solidFill>
            </a:endParaRPr>
          </a:p>
          <a:p>
            <a:r>
              <a:rPr lang="nl-NL" sz="1800" dirty="0">
                <a:solidFill>
                  <a:schemeClr val="bg1"/>
                </a:solidFill>
              </a:rPr>
              <a:t>Een isolatieplan laten maken is verstandig, maar niet verplicht als je huis is gebouwd tussen 1 januari 1965 en 31 december 1991, jouw huis geen monument is én als de kosten van alle maatregelen onder de 10.000 euro blijven. Kijk op </a:t>
            </a:r>
            <a:r>
              <a:rPr lang="nl-NL" sz="1800" dirty="0">
                <a:solidFill>
                  <a:schemeClr val="bg1"/>
                </a:solidFill>
                <a:hlinkClick r:id="rId3">
                  <a:extLst>
                    <a:ext uri="{A12FA001-AC4F-418D-AE19-62706E023703}">
                      <ahyp:hlinkClr xmlns:ahyp="http://schemas.microsoft.com/office/drawing/2018/hyperlinkcolor" val="tx"/>
                    </a:ext>
                  </a:extLst>
                </a:hlinkClick>
              </a:rPr>
              <a:t>isolatie.nijbegun.nl</a:t>
            </a:r>
            <a:r>
              <a:rPr lang="nl-NL" sz="1800" dirty="0">
                <a:solidFill>
                  <a:schemeClr val="bg1"/>
                </a:solidFill>
              </a:rPr>
              <a:t> voor alle voorwaarden.</a:t>
            </a:r>
          </a:p>
          <a:p>
            <a:pPr marL="0" indent="0">
              <a:lnSpc>
                <a:spcPct val="100000"/>
              </a:lnSpc>
              <a:spcBef>
                <a:spcPts val="0"/>
              </a:spcBef>
              <a:buNone/>
            </a:pPr>
            <a:r>
              <a:rPr lang="nl-NL" sz="1500" dirty="0">
                <a:solidFill>
                  <a:schemeClr val="bg1"/>
                </a:solidFill>
              </a:rPr>
              <a:t> </a:t>
            </a:r>
            <a:endParaRPr lang="nl-NL" sz="1500" dirty="0">
              <a:solidFill>
                <a:schemeClr val="bg1"/>
              </a:solidFill>
              <a:cs typeface="Arial"/>
            </a:endParaRPr>
          </a:p>
          <a:p>
            <a:pPr marL="285750" indent="-285750">
              <a:lnSpc>
                <a:spcPct val="100000"/>
              </a:lnSpc>
              <a:spcBef>
                <a:spcPts val="0"/>
              </a:spcBef>
              <a:buFont typeface="Arial,Sans-Serif" panose="020B0604020202020204" pitchFamily="34" charset="0"/>
              <a:buChar char="•"/>
            </a:pPr>
            <a:endParaRPr lang="nl-NL" sz="1800" dirty="0">
              <a:solidFill>
                <a:schemeClr val="bg1"/>
              </a:solidFill>
              <a:cs typeface="Arial"/>
            </a:endParaRPr>
          </a:p>
          <a:p>
            <a:pPr marL="285750" indent="-285750">
              <a:lnSpc>
                <a:spcPct val="100000"/>
              </a:lnSpc>
              <a:spcBef>
                <a:spcPts val="0"/>
              </a:spcBef>
              <a:buAutoNum type="arabicPeriod"/>
            </a:pPr>
            <a:endParaRPr lang="nl-NL" sz="1800" dirty="0">
              <a:solidFill>
                <a:schemeClr val="bg1"/>
              </a:solidFill>
              <a:cs typeface="Arial"/>
            </a:endParaRPr>
          </a:p>
          <a:p>
            <a:pPr marL="0" indent="0">
              <a:lnSpc>
                <a:spcPct val="100000"/>
              </a:lnSpc>
              <a:spcBef>
                <a:spcPts val="0"/>
              </a:spcBef>
              <a:buNone/>
            </a:pPr>
            <a:endParaRPr lang="nl-NL" sz="19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46BFD2E4-D18D-25C8-C48A-AF5981B268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4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D8AA7A-8D13-7B6D-CB34-7583B842318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A1036-7893-3BA3-8361-86050114FA7E}"/>
              </a:ext>
            </a:extLst>
          </p:cNvPr>
          <p:cNvSpPr>
            <a:spLocks noGrp="1"/>
          </p:cNvSpPr>
          <p:nvPr>
            <p:ph idx="1"/>
          </p:nvPr>
        </p:nvSpPr>
        <p:spPr>
          <a:xfrm>
            <a:off x="3348763" y="775667"/>
            <a:ext cx="8694715" cy="5030959"/>
          </a:xfrm>
        </p:spPr>
        <p:txBody>
          <a:bodyPr vert="horz" lIns="91440" tIns="45720" rIns="91440" bIns="45720" rtlCol="0" anchor="t">
            <a:normAutofit lnSpcReduction="10000"/>
          </a:bodyPr>
          <a:lstStyle/>
          <a:p>
            <a:pPr marL="0" indent="0">
              <a:lnSpc>
                <a:spcPct val="100000"/>
              </a:lnSpc>
              <a:spcBef>
                <a:spcPts val="0"/>
              </a:spcBef>
              <a:buNone/>
            </a:pPr>
            <a:r>
              <a:rPr lang="nl-NL" sz="2600" b="1" dirty="0">
                <a:solidFill>
                  <a:srgbClr val="0C243F"/>
                </a:solidFill>
              </a:rPr>
              <a:t>Isolatieplan: wat is het?</a:t>
            </a:r>
            <a:endParaRPr lang="nl-NL" sz="26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r>
              <a:rPr lang="nl-NL" sz="1900" dirty="0">
                <a:solidFill>
                  <a:srgbClr val="0C243F"/>
                </a:solidFill>
              </a:rPr>
              <a:t>Is gratis​</a:t>
            </a:r>
          </a:p>
          <a:p>
            <a:r>
              <a:rPr lang="nl-NL" sz="1900" dirty="0">
                <a:solidFill>
                  <a:srgbClr val="0C243F"/>
                </a:solidFill>
              </a:rPr>
              <a:t>Uitgangspunt is het goed genoeg isoleren van de woning​</a:t>
            </a:r>
          </a:p>
          <a:p>
            <a:r>
              <a:rPr lang="nl-NL" sz="1900" dirty="0">
                <a:solidFill>
                  <a:srgbClr val="0C243F"/>
                </a:solidFill>
              </a:rPr>
              <a:t>Economisch meest voordelige set aan maatregelen​</a:t>
            </a:r>
          </a:p>
          <a:p>
            <a:r>
              <a:rPr lang="nl-NL" sz="1900" dirty="0">
                <a:solidFill>
                  <a:srgbClr val="0C243F"/>
                </a:solidFill>
              </a:rPr>
              <a:t>Een isolatieplan is in de meeste gevallen verplicht</a:t>
            </a: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a:lnSpc>
                <a:spcPct val="100000"/>
              </a:lnSpc>
              <a:spcBef>
                <a:spcPts val="0"/>
              </a:spcBef>
            </a:pPr>
            <a:r>
              <a:rPr lang="nl-NL" sz="1900" dirty="0">
                <a:solidFill>
                  <a:srgbClr val="0C243F"/>
                </a:solidFill>
                <a:cs typeface="Arial"/>
              </a:rPr>
              <a:t>Uw woning is gebouwd op of na 1 januari 1945?​ U maakt een afspraak met een ​isolatieadviseur B(</a:t>
            </a:r>
            <a:r>
              <a:rPr lang="nl-NL" sz="1900" dirty="0" err="1">
                <a:solidFill>
                  <a:srgbClr val="0C243F"/>
                </a:solidFill>
                <a:cs typeface="Arial"/>
              </a:rPr>
              <a:t>asis</a:t>
            </a:r>
            <a:r>
              <a:rPr lang="nl-NL" sz="1900" dirty="0">
                <a:solidFill>
                  <a:srgbClr val="0C243F"/>
                </a:solidFill>
                <a:cs typeface="Arial"/>
              </a:rPr>
              <a:t>)​</a:t>
            </a:r>
          </a:p>
          <a:p>
            <a:pPr>
              <a:lnSpc>
                <a:spcPct val="100000"/>
              </a:lnSpc>
              <a:spcBef>
                <a:spcPts val="0"/>
              </a:spcBef>
            </a:pPr>
            <a:endParaRPr lang="nl-NL" sz="1900" dirty="0">
              <a:solidFill>
                <a:srgbClr val="0C243F"/>
              </a:solidFill>
              <a:cs typeface="Arial"/>
            </a:endParaRPr>
          </a:p>
          <a:p>
            <a:pPr>
              <a:lnSpc>
                <a:spcPct val="100000"/>
              </a:lnSpc>
              <a:spcBef>
                <a:spcPts val="0"/>
              </a:spcBef>
            </a:pPr>
            <a:r>
              <a:rPr lang="nl-NL" sz="1900" dirty="0">
                <a:solidFill>
                  <a:srgbClr val="0C243F"/>
                </a:solidFill>
                <a:cs typeface="Arial"/>
              </a:rPr>
              <a:t>​Uw woning is gebouw vóór 1 januari 1945?​ U maakt een afspraak met een ​ isolatieadviseur U(</a:t>
            </a:r>
            <a:r>
              <a:rPr lang="nl-NL" sz="1900" dirty="0" err="1">
                <a:solidFill>
                  <a:srgbClr val="0C243F"/>
                </a:solidFill>
                <a:cs typeface="Arial"/>
              </a:rPr>
              <a:t>itgebreid</a:t>
            </a:r>
            <a:r>
              <a:rPr lang="nl-NL" sz="1900" dirty="0">
                <a:solidFill>
                  <a:srgbClr val="0C243F"/>
                </a:solidFill>
                <a:cs typeface="Arial"/>
              </a:rPr>
              <a:t>)​</a:t>
            </a:r>
          </a:p>
          <a:p>
            <a:pPr>
              <a:lnSpc>
                <a:spcPct val="100000"/>
              </a:lnSpc>
              <a:spcBef>
                <a:spcPts val="0"/>
              </a:spcBef>
            </a:pPr>
            <a:endParaRPr lang="nl-NL" sz="1900" dirty="0">
              <a:solidFill>
                <a:srgbClr val="0C243F"/>
              </a:solidFill>
              <a:cs typeface="Arial"/>
            </a:endParaRPr>
          </a:p>
          <a:p>
            <a:pPr>
              <a:lnSpc>
                <a:spcPct val="100000"/>
              </a:lnSpc>
              <a:spcBef>
                <a:spcPts val="0"/>
              </a:spcBef>
            </a:pPr>
            <a:r>
              <a:rPr lang="nl-NL" sz="1900" dirty="0">
                <a:solidFill>
                  <a:srgbClr val="0C243F"/>
                </a:solidFill>
                <a:cs typeface="Arial"/>
              </a:rPr>
              <a:t>Uw woning is een Rijks-, Provinciaal of gemeentelijk monument?​ U maakt een afspraak met een erfgoedregisseur</a:t>
            </a: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78A57EBF-101A-5592-43E2-E44DAD91D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06626"/>
            <a:ext cx="2066132" cy="9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1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4CC87F8-0D04-20D1-DF6D-57F937E4E04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E19836E-1CD6-F808-4585-BBF1DD85CB91}"/>
              </a:ext>
            </a:extLst>
          </p:cNvPr>
          <p:cNvSpPr>
            <a:spLocks noGrp="1"/>
          </p:cNvSpPr>
          <p:nvPr>
            <p:ph idx="1"/>
          </p:nvPr>
        </p:nvSpPr>
        <p:spPr>
          <a:xfrm>
            <a:off x="3361781" y="1390197"/>
            <a:ext cx="8201025" cy="4351338"/>
          </a:xfrm>
        </p:spPr>
        <p:txBody>
          <a:bodyPr vert="horz" lIns="91440" tIns="45720" rIns="91440" bIns="45720" rtlCol="0" anchor="t">
            <a:normAutofit/>
          </a:bodyPr>
          <a:lstStyle/>
          <a:p>
            <a:pPr marL="0" indent="0">
              <a:lnSpc>
                <a:spcPct val="100000"/>
              </a:lnSpc>
              <a:spcBef>
                <a:spcPts val="0"/>
              </a:spcBef>
              <a:buNone/>
            </a:pPr>
            <a:r>
              <a:rPr lang="nl-NL" sz="2000" b="1" dirty="0">
                <a:solidFill>
                  <a:srgbClr val="F0B400"/>
                </a:solidFill>
                <a:cs typeface="Arial"/>
              </a:rPr>
              <a:t>4. Bepaal op basis van het isolatieplan welke van de maatregelen je wilt (laten) uitvoeren </a:t>
            </a:r>
            <a:r>
              <a:rPr lang="nl-NL" sz="2000" b="1" dirty="0">
                <a:solidFill>
                  <a:srgbClr val="F0B400"/>
                </a:solidFill>
              </a:rPr>
              <a:t>of welke je als doe-het-zelver wilt doen</a:t>
            </a:r>
            <a:r>
              <a:rPr lang="nl-NL" sz="2000" b="1" dirty="0">
                <a:solidFill>
                  <a:srgbClr val="F0B400"/>
                </a:solidFill>
                <a:cs typeface="Arial"/>
              </a:rPr>
              <a:t>.</a:t>
            </a:r>
            <a:endParaRPr lang="nl-NL" sz="2000" dirty="0">
              <a:solidFill>
                <a:srgbClr val="F0B400"/>
              </a:solidFill>
            </a:endParaRPr>
          </a:p>
          <a:p>
            <a:pPr marL="0" indent="0">
              <a:lnSpc>
                <a:spcPct val="100000"/>
              </a:lnSpc>
              <a:spcBef>
                <a:spcPts val="0"/>
              </a:spcBef>
              <a:buNone/>
            </a:pPr>
            <a:endParaRPr lang="nl-NL" sz="2400" b="1" dirty="0">
              <a:solidFill>
                <a:srgbClr val="F0B400"/>
              </a:solidFill>
              <a:cs typeface="Arial"/>
            </a:endParaRPr>
          </a:p>
          <a:p>
            <a:pPr marL="0" indent="0">
              <a:buNone/>
            </a:pPr>
            <a:r>
              <a:rPr lang="nl-NL" sz="1700" dirty="0">
                <a:solidFill>
                  <a:schemeClr val="bg1"/>
                </a:solidFill>
              </a:rPr>
              <a:t>Ga je liever zelf aan de slag? </a:t>
            </a:r>
          </a:p>
          <a:p>
            <a:pPr marL="0" indent="0">
              <a:buNone/>
            </a:pPr>
            <a:r>
              <a:rPr lang="nl-NL" sz="1700" dirty="0">
                <a:solidFill>
                  <a:schemeClr val="bg1"/>
                </a:solidFill>
              </a:rPr>
              <a:t>Dat kan, ook voor doe-het-zelven is subsidie beschikbaar. </a:t>
            </a:r>
          </a:p>
          <a:p>
            <a:pPr marL="0" indent="0">
              <a:buNone/>
            </a:pPr>
            <a:r>
              <a:rPr lang="nl-NL" sz="1700" dirty="0">
                <a:solidFill>
                  <a:schemeClr val="bg1"/>
                </a:solidFill>
              </a:rPr>
              <a:t>Je kunt ook kiezen voor een mix: delen van het isolatieplan laat je uitvoeren en delen doe je zelf. Dit geef je aan tijdens de subsidieaanvraag.</a:t>
            </a:r>
          </a:p>
          <a:p>
            <a:pPr marL="0" indent="0">
              <a:buNone/>
            </a:pPr>
            <a:r>
              <a:rPr lang="nl-NL" sz="1700" dirty="0">
                <a:solidFill>
                  <a:schemeClr val="bg1"/>
                </a:solidFill>
                <a:cs typeface="Arial"/>
              </a:rPr>
              <a:t>Jij beslist vervolgens welke maatregelen uit het isolatieplan je wilt laten uitvoeren en vraagt hiervoor de isolatiesubsidie aan. </a:t>
            </a:r>
            <a:endParaRPr lang="nl-NL" sz="1700" dirty="0">
              <a:solidFill>
                <a:schemeClr val="bg1"/>
              </a:solidFill>
            </a:endParaRPr>
          </a:p>
          <a:p>
            <a:pPr marL="285750" indent="-285750">
              <a:lnSpc>
                <a:spcPct val="100000"/>
              </a:lnSpc>
              <a:spcBef>
                <a:spcPts val="0"/>
              </a:spcBef>
              <a:buFont typeface="Arial"/>
              <a:buChar char="•"/>
            </a:pPr>
            <a:endParaRPr lang="nl-NL" sz="1800" dirty="0">
              <a:solidFill>
                <a:schemeClr val="bg1"/>
              </a:solidFill>
              <a:cs typeface="Arial"/>
            </a:endParaRPr>
          </a:p>
          <a:p>
            <a:pPr>
              <a:lnSpc>
                <a:spcPct val="100000"/>
              </a:lnSpc>
              <a:spcBef>
                <a:spcPts val="0"/>
              </a:spcBef>
              <a:buFont typeface="Arial"/>
              <a:buChar char="•"/>
            </a:pPr>
            <a:endParaRPr lang="nl-NL" sz="1800" dirty="0">
              <a:cs typeface="Arial"/>
            </a:endParaRPr>
          </a:p>
          <a:p>
            <a:pPr marL="0" indent="0">
              <a:lnSpc>
                <a:spcPct val="100000"/>
              </a:lnSpc>
              <a:spcBef>
                <a:spcPts val="0"/>
              </a:spcBef>
              <a:buNone/>
            </a:pPr>
            <a:br>
              <a:rPr lang="nl-NL" sz="1800" dirty="0">
                <a:solidFill>
                  <a:schemeClr val="bg1"/>
                </a:solidFill>
                <a:cs typeface="Arial"/>
              </a:rPr>
            </a:br>
            <a:br>
              <a:rPr lang="nl-NL" sz="1800" dirty="0">
                <a:cs typeface="Arial"/>
              </a:rPr>
            </a:br>
            <a:endParaRPr lang="nl-NL" sz="1800" dirty="0">
              <a:solidFill>
                <a:schemeClr val="bg1"/>
              </a:solidFill>
              <a:cs typeface="Arial"/>
            </a:endParaRPr>
          </a:p>
          <a:p>
            <a:pPr marL="285750" indent="-285750">
              <a:lnSpc>
                <a:spcPct val="100000"/>
              </a:lnSpc>
              <a:spcBef>
                <a:spcPts val="0"/>
              </a:spcBef>
              <a:buFont typeface="Arial"/>
              <a:buChar char="•"/>
            </a:pPr>
            <a:endParaRPr lang="nl-NL" sz="1800" dirty="0">
              <a:cs typeface="Arial"/>
            </a:endParaRPr>
          </a:p>
          <a:p>
            <a:pPr marL="0" indent="0">
              <a:lnSpc>
                <a:spcPct val="100000"/>
              </a:lnSpc>
              <a:spcBef>
                <a:spcPts val="0"/>
              </a:spcBef>
              <a:buNone/>
            </a:pPr>
            <a:endParaRPr lang="nl-NL" sz="19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3C5235C8-BA03-473A-14C8-C5218C845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9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BF0E6FA-0F0D-366D-7CBE-68DC3B84F46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5C430B4-0EFD-F0F6-CE68-8F38BE7766DF}"/>
              </a:ext>
            </a:extLst>
          </p:cNvPr>
          <p:cNvSpPr>
            <a:spLocks noGrp="1"/>
          </p:cNvSpPr>
          <p:nvPr>
            <p:ph idx="1"/>
          </p:nvPr>
        </p:nvSpPr>
        <p:spPr>
          <a:xfrm>
            <a:off x="3370489" y="1390197"/>
            <a:ext cx="8201025" cy="4351338"/>
          </a:xfrm>
        </p:spPr>
        <p:txBody>
          <a:bodyPr vert="horz" lIns="91440" tIns="45720" rIns="91440" bIns="45720" rtlCol="0" anchor="t">
            <a:normAutofit/>
          </a:bodyPr>
          <a:lstStyle/>
          <a:p>
            <a:pPr marL="0" indent="0">
              <a:lnSpc>
                <a:spcPct val="100000"/>
              </a:lnSpc>
              <a:spcBef>
                <a:spcPts val="0"/>
              </a:spcBef>
              <a:buNone/>
            </a:pPr>
            <a:r>
              <a:rPr lang="nl-NL" sz="1800" b="1" dirty="0">
                <a:solidFill>
                  <a:schemeClr val="bg1"/>
                </a:solidFill>
                <a:cs typeface="Arial"/>
              </a:rPr>
              <a:t>Deze maatregelen worden vergoed:</a:t>
            </a:r>
            <a:endParaRPr lang="en-US" sz="1800" dirty="0">
              <a:solidFill>
                <a:schemeClr val="bg1"/>
              </a:solidFill>
              <a:cs typeface="Arial"/>
            </a:endParaRPr>
          </a:p>
          <a:p>
            <a:pPr marL="0" indent="0">
              <a:lnSpc>
                <a:spcPct val="100000"/>
              </a:lnSpc>
              <a:spcBef>
                <a:spcPts val="0"/>
              </a:spcBef>
              <a:buNone/>
            </a:pPr>
            <a:r>
              <a:rPr lang="nl-NL" sz="1800" dirty="0">
                <a:solidFill>
                  <a:srgbClr val="F0B400"/>
                </a:solidFill>
                <a:cs typeface="Arial"/>
              </a:rPr>
              <a:t>Isolatiemaatregelen</a:t>
            </a:r>
            <a:endParaRPr lang="en-US" sz="18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HR++ glas zonder kozijnen</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Vloerisolatie </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Dakisolatie</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Spouwmuurisolatie</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Zolderisolatie of vlieringisolatie</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err="1">
                <a:solidFill>
                  <a:schemeClr val="bg1"/>
                </a:solidFill>
                <a:cs typeface="Arial"/>
              </a:rPr>
              <a:t>Binnengevel</a:t>
            </a:r>
            <a:r>
              <a:rPr lang="nl-NL" sz="1800" dirty="0">
                <a:solidFill>
                  <a:schemeClr val="bg1"/>
                </a:solidFill>
                <a:cs typeface="Arial"/>
              </a:rPr>
              <a:t>- of buitengevelisolatie</a:t>
            </a:r>
          </a:p>
          <a:p>
            <a:pPr marL="285750" indent="-285750">
              <a:lnSpc>
                <a:spcPct val="100000"/>
              </a:lnSpc>
              <a:spcBef>
                <a:spcPts val="0"/>
              </a:spcBef>
              <a:buFont typeface="Arial,Sans-Serif"/>
              <a:buChar char="•"/>
            </a:pPr>
            <a:r>
              <a:rPr lang="nl-NL" sz="1800" dirty="0">
                <a:solidFill>
                  <a:schemeClr val="bg1"/>
                </a:solidFill>
                <a:cs typeface="Arial"/>
              </a:rPr>
              <a:t>Voorzetbeglazing of </a:t>
            </a:r>
            <a:r>
              <a:rPr lang="nl-NL" sz="1800" dirty="0" err="1">
                <a:solidFill>
                  <a:schemeClr val="bg1"/>
                </a:solidFill>
                <a:cs typeface="Arial"/>
              </a:rPr>
              <a:t>achterzetbeglazing</a:t>
            </a:r>
            <a:endParaRPr lang="nl-NL"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Monumentenglas of vacuümglas (Let op: alleen bij monumenten)</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Kierdichting</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Kozijnpaneel of deurisolatie</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Isolerende deur</a:t>
            </a:r>
            <a:endParaRPr lang="en-US" sz="1800" dirty="0">
              <a:solidFill>
                <a:schemeClr val="bg1"/>
              </a:solidFill>
              <a:cs typeface="Arial"/>
            </a:endParaRPr>
          </a:p>
          <a:p>
            <a:pPr marL="0" indent="0">
              <a:lnSpc>
                <a:spcPct val="100000"/>
              </a:lnSpc>
              <a:spcBef>
                <a:spcPts val="0"/>
              </a:spcBef>
              <a:buNone/>
            </a:pPr>
            <a:endParaRPr lang="en-US" sz="1800"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B8699DBA-7CAE-0A7E-4CE6-55F8B8D99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3DD6820-C29C-85E4-DEF7-82235C2B772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3823B9-82B6-16B4-4136-71155B3DBED6}"/>
              </a:ext>
            </a:extLst>
          </p:cNvPr>
          <p:cNvSpPr>
            <a:spLocks noGrp="1"/>
          </p:cNvSpPr>
          <p:nvPr>
            <p:ph idx="1"/>
          </p:nvPr>
        </p:nvSpPr>
        <p:spPr>
          <a:xfrm>
            <a:off x="3361780" y="1398905"/>
            <a:ext cx="8201025" cy="4351338"/>
          </a:xfrm>
        </p:spPr>
        <p:txBody>
          <a:bodyPr vert="horz" lIns="91440" tIns="45720" rIns="91440" bIns="45720" rtlCol="0" anchor="t">
            <a:normAutofit/>
          </a:bodyPr>
          <a:lstStyle/>
          <a:p>
            <a:pPr marL="0" indent="0">
              <a:lnSpc>
                <a:spcPct val="100000"/>
              </a:lnSpc>
              <a:spcBef>
                <a:spcPts val="0"/>
              </a:spcBef>
              <a:buNone/>
            </a:pPr>
            <a:r>
              <a:rPr lang="nl-NL" sz="1800" b="1" dirty="0">
                <a:solidFill>
                  <a:schemeClr val="bg1"/>
                </a:solidFill>
                <a:cs typeface="Arial"/>
              </a:rPr>
              <a:t>Deze maatregelen worden vergoed:</a:t>
            </a:r>
            <a:endParaRPr lang="en-US" sz="1800" dirty="0">
              <a:solidFill>
                <a:schemeClr val="bg1"/>
              </a:solidFill>
              <a:cs typeface="Arial"/>
            </a:endParaRPr>
          </a:p>
          <a:p>
            <a:pPr marL="0" indent="0">
              <a:lnSpc>
                <a:spcPct val="100000"/>
              </a:lnSpc>
              <a:spcBef>
                <a:spcPts val="0"/>
              </a:spcBef>
              <a:buNone/>
            </a:pPr>
            <a:r>
              <a:rPr lang="nl-NL" sz="1800" dirty="0">
                <a:solidFill>
                  <a:srgbClr val="F0B400"/>
                </a:solidFill>
                <a:cs typeface="Arial"/>
              </a:rPr>
              <a:t>Ventilatiemaatregelen</a:t>
            </a:r>
            <a:endParaRPr lang="en-US" sz="18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Natuurlijke ventilatie (type A)</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Mechanische ventilatie (type C+)</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Decentrale balansventilatie (type D)</a:t>
            </a: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Centrale balansventilatie (type D)</a:t>
            </a:r>
            <a:endParaRPr lang="en-US" sz="1800" dirty="0">
              <a:solidFill>
                <a:schemeClr val="bg1"/>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81B6A204-1DF9-9283-0332-55D9955979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7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4256CDC-C94A-9C9A-08CF-7A8377C2178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49AB8B-C74F-36C8-2013-246869787309}"/>
              </a:ext>
            </a:extLst>
          </p:cNvPr>
          <p:cNvSpPr>
            <a:spLocks noGrp="1"/>
          </p:cNvSpPr>
          <p:nvPr>
            <p:ph idx="1"/>
          </p:nvPr>
        </p:nvSpPr>
        <p:spPr>
          <a:xfrm>
            <a:off x="3370489" y="1390196"/>
            <a:ext cx="8201025" cy="4351338"/>
          </a:xfrm>
        </p:spPr>
        <p:txBody>
          <a:bodyPr vert="horz" lIns="91440" tIns="45720" rIns="91440" bIns="45720" rtlCol="0" anchor="t">
            <a:normAutofit/>
          </a:bodyPr>
          <a:lstStyle/>
          <a:p>
            <a:pPr marL="0" indent="0">
              <a:lnSpc>
                <a:spcPct val="100000"/>
              </a:lnSpc>
              <a:spcBef>
                <a:spcPts val="0"/>
              </a:spcBef>
              <a:buNone/>
            </a:pPr>
            <a:r>
              <a:rPr lang="nl-NL" sz="2000" b="1" dirty="0">
                <a:solidFill>
                  <a:srgbClr val="F0B400"/>
                </a:solidFill>
                <a:cs typeface="Arial"/>
              </a:rPr>
              <a:t>5. Vraag je subsidie aan</a:t>
            </a:r>
            <a:endParaRPr lang="en-US" sz="20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Sans-Serif"/>
              <a:buChar char="•"/>
            </a:pPr>
            <a:r>
              <a:rPr lang="en-US" sz="1800" dirty="0">
                <a:solidFill>
                  <a:schemeClr val="bg1"/>
                </a:solidFill>
                <a:cs typeface="Arial"/>
              </a:rPr>
              <a:t>Dit doe je </a:t>
            </a:r>
            <a:r>
              <a:rPr lang="en-US" sz="1800" dirty="0" err="1">
                <a:solidFill>
                  <a:schemeClr val="bg1"/>
                </a:solidFill>
                <a:cs typeface="Arial"/>
              </a:rPr>
              <a:t>bij</a:t>
            </a:r>
            <a:r>
              <a:rPr lang="en-US" sz="1800" dirty="0">
                <a:solidFill>
                  <a:schemeClr val="bg1"/>
                </a:solidFill>
                <a:cs typeface="Arial"/>
              </a:rPr>
              <a:t> SNN, die de </a:t>
            </a:r>
            <a:r>
              <a:rPr lang="en-US" sz="1800" dirty="0" err="1">
                <a:solidFill>
                  <a:schemeClr val="bg1"/>
                </a:solidFill>
                <a:cs typeface="Arial"/>
              </a:rPr>
              <a:t>isolatiesubsidie</a:t>
            </a:r>
            <a:r>
              <a:rPr lang="en-US" sz="1800" dirty="0">
                <a:solidFill>
                  <a:schemeClr val="bg1"/>
                </a:solidFill>
                <a:cs typeface="Arial"/>
              </a:rPr>
              <a:t> </a:t>
            </a:r>
            <a:r>
              <a:rPr lang="en-US" sz="1800" dirty="0" err="1">
                <a:solidFill>
                  <a:schemeClr val="bg1"/>
                </a:solidFill>
                <a:cs typeface="Arial"/>
              </a:rPr>
              <a:t>uitvoert</a:t>
            </a:r>
            <a:r>
              <a:rPr lang="en-US" sz="1800" dirty="0">
                <a:solidFill>
                  <a:schemeClr val="bg1"/>
                </a:solidFill>
                <a:cs typeface="Arial"/>
              </a:rPr>
              <a:t>.</a:t>
            </a:r>
          </a:p>
          <a:p>
            <a:pPr marL="285750" indent="-285750">
              <a:lnSpc>
                <a:spcPct val="100000"/>
              </a:lnSpc>
              <a:spcBef>
                <a:spcPts val="0"/>
              </a:spcBef>
              <a:buFont typeface="Arial,Sans-Serif"/>
              <a:buChar char="•"/>
            </a:pPr>
            <a:endParaRPr lang="en-US" sz="1800" dirty="0">
              <a:solidFill>
                <a:schemeClr val="bg1"/>
              </a:solidFill>
              <a:cs typeface="Arial"/>
            </a:endParaRPr>
          </a:p>
          <a:p>
            <a:pPr marL="285750" indent="-285750">
              <a:lnSpc>
                <a:spcPct val="100000"/>
              </a:lnSpc>
              <a:spcBef>
                <a:spcPts val="0"/>
              </a:spcBef>
              <a:buFont typeface="Arial,Sans-Serif"/>
              <a:buChar char="•"/>
            </a:pPr>
            <a:r>
              <a:rPr lang="en-US" sz="1800" dirty="0">
                <a:solidFill>
                  <a:schemeClr val="bg1"/>
                </a:solidFill>
                <a:cs typeface="Arial"/>
              </a:rPr>
              <a:t>Per </a:t>
            </a:r>
            <a:r>
              <a:rPr lang="en-US" sz="1800" dirty="0" err="1">
                <a:solidFill>
                  <a:schemeClr val="bg1"/>
                </a:solidFill>
                <a:cs typeface="Arial"/>
              </a:rPr>
              <a:t>maatregel</a:t>
            </a:r>
            <a:r>
              <a:rPr lang="en-US" sz="1800" dirty="0">
                <a:solidFill>
                  <a:schemeClr val="bg1"/>
                </a:solidFill>
                <a:cs typeface="Arial"/>
              </a:rPr>
              <a:t> </a:t>
            </a:r>
            <a:r>
              <a:rPr lang="en-US" sz="1800" dirty="0" err="1">
                <a:solidFill>
                  <a:schemeClr val="bg1"/>
                </a:solidFill>
                <a:cs typeface="Arial"/>
              </a:rPr>
              <a:t>geef</a:t>
            </a:r>
            <a:r>
              <a:rPr lang="en-US" sz="1800" dirty="0">
                <a:solidFill>
                  <a:schemeClr val="bg1"/>
                </a:solidFill>
                <a:cs typeface="Arial"/>
              </a:rPr>
              <a:t> je </a:t>
            </a:r>
            <a:r>
              <a:rPr lang="en-US" sz="1800" dirty="0" err="1">
                <a:solidFill>
                  <a:schemeClr val="bg1"/>
                </a:solidFill>
                <a:cs typeface="Arial"/>
              </a:rPr>
              <a:t>aan</a:t>
            </a:r>
            <a:r>
              <a:rPr lang="en-US" sz="1800" dirty="0">
                <a:solidFill>
                  <a:schemeClr val="bg1"/>
                </a:solidFill>
                <a:cs typeface="Arial"/>
              </a:rPr>
              <a:t> of je ze </a:t>
            </a:r>
            <a:r>
              <a:rPr lang="en-US" sz="1800" dirty="0" err="1">
                <a:solidFill>
                  <a:schemeClr val="bg1"/>
                </a:solidFill>
                <a:cs typeface="Arial"/>
              </a:rPr>
              <a:t>zelf</a:t>
            </a:r>
            <a:r>
              <a:rPr lang="en-US" sz="1800" dirty="0">
                <a:solidFill>
                  <a:schemeClr val="bg1"/>
                </a:solidFill>
                <a:cs typeface="Arial"/>
              </a:rPr>
              <a:t> wilt </a:t>
            </a:r>
            <a:r>
              <a:rPr lang="en-US" sz="1800" dirty="0" err="1">
                <a:solidFill>
                  <a:schemeClr val="bg1"/>
                </a:solidFill>
                <a:cs typeface="Arial"/>
              </a:rPr>
              <a:t>uitvoeren</a:t>
            </a:r>
            <a:r>
              <a:rPr lang="en-US" sz="1800" dirty="0">
                <a:solidFill>
                  <a:schemeClr val="bg1"/>
                </a:solidFill>
                <a:cs typeface="Arial"/>
              </a:rPr>
              <a:t> of </a:t>
            </a:r>
            <a:r>
              <a:rPr lang="en-US" sz="1800" dirty="0" err="1">
                <a:solidFill>
                  <a:schemeClr val="bg1"/>
                </a:solidFill>
                <a:cs typeface="Arial"/>
              </a:rPr>
              <a:t>dat</a:t>
            </a:r>
            <a:r>
              <a:rPr lang="en-US" sz="1800" dirty="0">
                <a:solidFill>
                  <a:schemeClr val="bg1"/>
                </a:solidFill>
                <a:cs typeface="Arial"/>
              </a:rPr>
              <a:t> je ze </a:t>
            </a:r>
            <a:r>
              <a:rPr lang="en-US" sz="1800" dirty="0" err="1">
                <a:solidFill>
                  <a:schemeClr val="bg1"/>
                </a:solidFill>
                <a:cs typeface="Arial"/>
              </a:rPr>
              <a:t>laat</a:t>
            </a:r>
            <a:r>
              <a:rPr lang="en-US" sz="1800" dirty="0">
                <a:solidFill>
                  <a:schemeClr val="bg1"/>
                </a:solidFill>
                <a:cs typeface="Arial"/>
              </a:rPr>
              <a:t> </a:t>
            </a:r>
            <a:r>
              <a:rPr lang="en-US" sz="1800" dirty="0" err="1">
                <a:solidFill>
                  <a:schemeClr val="bg1"/>
                </a:solidFill>
                <a:cs typeface="Arial"/>
              </a:rPr>
              <a:t>uitvoeren</a:t>
            </a:r>
            <a:r>
              <a:rPr lang="en-US" sz="1800" dirty="0">
                <a:solidFill>
                  <a:schemeClr val="bg1"/>
                </a:solidFill>
                <a:cs typeface="Arial"/>
              </a:rPr>
              <a:t> door </a:t>
            </a:r>
            <a:r>
              <a:rPr lang="en-US" sz="1800" dirty="0" err="1">
                <a:solidFill>
                  <a:schemeClr val="bg1"/>
                </a:solidFill>
                <a:cs typeface="Arial"/>
              </a:rPr>
              <a:t>een</a:t>
            </a:r>
            <a:r>
              <a:rPr lang="en-US" sz="1800" dirty="0">
                <a:solidFill>
                  <a:schemeClr val="bg1"/>
                </a:solidFill>
                <a:cs typeface="Arial"/>
              </a:rPr>
              <a:t> </a:t>
            </a:r>
            <a:r>
              <a:rPr lang="en-US" sz="1800" dirty="0" err="1">
                <a:solidFill>
                  <a:schemeClr val="bg1"/>
                </a:solidFill>
                <a:cs typeface="Arial"/>
              </a:rPr>
              <a:t>bedrijf</a:t>
            </a:r>
            <a:r>
              <a:rPr lang="en-US" sz="1800" dirty="0">
                <a:solidFill>
                  <a:schemeClr val="bg1"/>
                </a:solidFill>
                <a:cs typeface="Arial"/>
              </a:rPr>
              <a:t> </a:t>
            </a:r>
            <a:r>
              <a:rPr lang="en-US" sz="1800" dirty="0" err="1">
                <a:solidFill>
                  <a:schemeClr val="bg1"/>
                </a:solidFill>
                <a:cs typeface="Arial"/>
              </a:rPr>
              <a:t>dat</a:t>
            </a:r>
            <a:r>
              <a:rPr lang="en-US" sz="1800" dirty="0">
                <a:solidFill>
                  <a:schemeClr val="bg1"/>
                </a:solidFill>
                <a:cs typeface="Arial"/>
              </a:rPr>
              <a:t> is </a:t>
            </a:r>
            <a:r>
              <a:rPr lang="en-US" sz="1800" dirty="0" err="1">
                <a:solidFill>
                  <a:schemeClr val="bg1"/>
                </a:solidFill>
                <a:cs typeface="Arial"/>
              </a:rPr>
              <a:t>aangesloten</a:t>
            </a:r>
            <a:r>
              <a:rPr lang="en-US" sz="1800" dirty="0">
                <a:solidFill>
                  <a:schemeClr val="bg1"/>
                </a:solidFill>
                <a:cs typeface="Arial"/>
              </a:rPr>
              <a:t> </a:t>
            </a:r>
            <a:r>
              <a:rPr lang="en-US" sz="1800" dirty="0" err="1">
                <a:solidFill>
                  <a:schemeClr val="bg1"/>
                </a:solidFill>
                <a:cs typeface="Arial"/>
              </a:rPr>
              <a:t>bij</a:t>
            </a:r>
            <a:r>
              <a:rPr lang="en-US" sz="1800" dirty="0">
                <a:solidFill>
                  <a:schemeClr val="bg1"/>
                </a:solidFill>
                <a:cs typeface="Arial"/>
              </a:rPr>
              <a:t> Nij Begun.</a:t>
            </a:r>
          </a:p>
          <a:p>
            <a:pPr marL="285750" indent="-285750">
              <a:lnSpc>
                <a:spcPct val="100000"/>
              </a:lnSpc>
              <a:spcBef>
                <a:spcPts val="0"/>
              </a:spcBef>
              <a:buFont typeface="Arial,Sans-Serif"/>
              <a:buChar char="•"/>
            </a:pPr>
            <a:endParaRPr lang="en-US" sz="1800" dirty="0">
              <a:solidFill>
                <a:schemeClr val="bg1"/>
              </a:solidFill>
              <a:cs typeface="Arial"/>
            </a:endParaRPr>
          </a:p>
          <a:p>
            <a:pPr marL="285750" indent="-285750">
              <a:lnSpc>
                <a:spcPct val="100000"/>
              </a:lnSpc>
              <a:spcBef>
                <a:spcPts val="0"/>
              </a:spcBef>
              <a:buFont typeface="Arial,Sans-Serif"/>
              <a:buChar char="•"/>
            </a:pPr>
            <a:r>
              <a:rPr lang="nl-NL" sz="1800" dirty="0">
                <a:solidFill>
                  <a:schemeClr val="bg1"/>
                </a:solidFill>
                <a:cs typeface="Arial"/>
              </a:rPr>
              <a:t>Is je aanvraag akkoord? Dan heb je twee jaar de tijd om de maatregelen uit te (laten) voeren. </a:t>
            </a:r>
            <a:endParaRPr lang="en-US" sz="1800" dirty="0">
              <a:solidFill>
                <a:schemeClr val="bg1"/>
              </a:solidFill>
              <a:cs typeface="Arial"/>
            </a:endParaRPr>
          </a:p>
          <a:p>
            <a:pPr marL="285750" indent="-285750">
              <a:lnSpc>
                <a:spcPct val="100000"/>
              </a:lnSpc>
              <a:spcBef>
                <a:spcPts val="0"/>
              </a:spcBef>
              <a:buFont typeface="Arial,Sans-Serif"/>
              <a:buChar char="•"/>
            </a:pPr>
            <a:endParaRPr lang="nl-NL" sz="1800" dirty="0">
              <a:solidFill>
                <a:schemeClr val="bg1"/>
              </a:solidFill>
              <a:cs typeface="Arial"/>
            </a:endParaRPr>
          </a:p>
          <a:p>
            <a:pPr marL="285750" indent="-285750">
              <a:lnSpc>
                <a:spcPct val="100000"/>
              </a:lnSpc>
              <a:spcBef>
                <a:spcPts val="0"/>
              </a:spcBef>
              <a:buFont typeface="Arial,Sans-Serif"/>
              <a:buChar char="•"/>
            </a:pPr>
            <a:endParaRPr lang="nl-NL" sz="1800"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EC5FFF83-2289-1E1D-B4EE-DC94305AE6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9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63579B-E9E2-6FBD-5C1B-7D0D80A73CD7}"/>
              </a:ext>
            </a:extLst>
          </p:cNvPr>
          <p:cNvSpPr>
            <a:spLocks noGrp="1"/>
          </p:cNvSpPr>
          <p:nvPr>
            <p:ph idx="1"/>
          </p:nvPr>
        </p:nvSpPr>
        <p:spPr>
          <a:xfrm>
            <a:off x="1623521" y="1985338"/>
            <a:ext cx="8952727" cy="2096231"/>
          </a:xfrm>
        </p:spPr>
        <p:txBody>
          <a:bodyPr vert="horz" lIns="91440" tIns="45720" rIns="91440" bIns="45720" rtlCol="0" anchor="t">
            <a:normAutofit/>
          </a:bodyPr>
          <a:lstStyle/>
          <a:p>
            <a:pPr marL="0" indent="0" algn="ctr">
              <a:lnSpc>
                <a:spcPct val="100000"/>
              </a:lnSpc>
              <a:spcBef>
                <a:spcPts val="0"/>
              </a:spcBef>
              <a:buNone/>
            </a:pPr>
            <a:r>
              <a:rPr lang="nl-NL" sz="3200" b="1" dirty="0">
                <a:cs typeface="Arial"/>
              </a:rPr>
              <a:t>Voordelig je huis isoleren en ventileren </a:t>
            </a:r>
          </a:p>
          <a:p>
            <a:pPr marL="0" indent="0" algn="ctr">
              <a:lnSpc>
                <a:spcPct val="100000"/>
              </a:lnSpc>
              <a:spcBef>
                <a:spcPts val="0"/>
              </a:spcBef>
              <a:buNone/>
            </a:pPr>
            <a:r>
              <a:rPr lang="nl-NL" sz="3200" b="1" dirty="0">
                <a:cs typeface="Arial"/>
              </a:rPr>
              <a:t>met subsidie van Nij </a:t>
            </a:r>
            <a:r>
              <a:rPr lang="nl-NL" sz="3200" b="1" dirty="0" err="1">
                <a:cs typeface="Arial"/>
              </a:rPr>
              <a:t>Begun</a:t>
            </a:r>
            <a:endParaRPr lang="nl-NL" sz="3200" b="1" dirty="0">
              <a:cs typeface="Arial"/>
            </a:endParaRPr>
          </a:p>
          <a:p>
            <a:pPr marL="0" indent="0">
              <a:lnSpc>
                <a:spcPct val="100000"/>
              </a:lnSpc>
              <a:spcBef>
                <a:spcPts val="0"/>
              </a:spcBef>
              <a:buNone/>
            </a:pPr>
            <a:endParaRPr lang="nl-NL" sz="2000" b="1" dirty="0">
              <a:cs typeface="Arial"/>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3200" b="1" dirty="0"/>
          </a:p>
        </p:txBody>
      </p:sp>
    </p:spTree>
    <p:extLst>
      <p:ext uri="{BB962C8B-B14F-4D97-AF65-F5344CB8AC3E}">
        <p14:creationId xmlns:p14="http://schemas.microsoft.com/office/powerpoint/2010/main" val="385302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DCB6E2D-8874-2743-9EEC-5B8F0A55952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3512652-B49E-1B0A-5C64-CD9A3C1BBE18}"/>
              </a:ext>
            </a:extLst>
          </p:cNvPr>
          <p:cNvSpPr>
            <a:spLocks noGrp="1"/>
          </p:cNvSpPr>
          <p:nvPr>
            <p:ph idx="1"/>
          </p:nvPr>
        </p:nvSpPr>
        <p:spPr>
          <a:xfrm>
            <a:off x="3370490" y="1398905"/>
            <a:ext cx="8201025" cy="4351338"/>
          </a:xfrm>
        </p:spPr>
        <p:txBody>
          <a:bodyPr vert="horz" lIns="91440" tIns="45720" rIns="91440" bIns="45720" rtlCol="0" anchor="t">
            <a:normAutofit lnSpcReduction="10000"/>
          </a:bodyPr>
          <a:lstStyle/>
          <a:p>
            <a:pPr marL="0" indent="0">
              <a:lnSpc>
                <a:spcPct val="100000"/>
              </a:lnSpc>
              <a:spcBef>
                <a:spcPts val="0"/>
              </a:spcBef>
              <a:buNone/>
            </a:pPr>
            <a:r>
              <a:rPr lang="nl-NL" sz="2000" b="1" dirty="0">
                <a:solidFill>
                  <a:srgbClr val="F0B400"/>
                </a:solidFill>
                <a:cs typeface="Arial"/>
              </a:rPr>
              <a:t>6. Aan de slag!</a:t>
            </a:r>
            <a:endParaRPr lang="en-US" sz="20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r>
              <a:rPr lang="nl-NL" sz="1800" i="1" dirty="0">
                <a:solidFill>
                  <a:srgbClr val="F0B400"/>
                </a:solidFill>
                <a:cs typeface="Arial"/>
              </a:rPr>
              <a:t>Laat je de maatregelen uitvoeren?</a:t>
            </a:r>
            <a:endParaRPr lang="en-US" sz="1800" dirty="0">
              <a:solidFill>
                <a:srgbClr val="F0B400"/>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
              <a:buChar char="•"/>
            </a:pPr>
            <a:r>
              <a:rPr lang="nl-NL" sz="1800" dirty="0">
                <a:solidFill>
                  <a:schemeClr val="bg1"/>
                </a:solidFill>
                <a:cs typeface="Arial"/>
              </a:rPr>
              <a:t>Werk met een bedrijf dat aangesloten is bij Nij </a:t>
            </a:r>
            <a:r>
              <a:rPr lang="nl-NL" sz="1800" dirty="0" err="1">
                <a:solidFill>
                  <a:schemeClr val="bg1"/>
                </a:solidFill>
                <a:cs typeface="Arial"/>
              </a:rPr>
              <a:t>Begun</a:t>
            </a:r>
            <a:r>
              <a:rPr lang="nl-NL" sz="1800" dirty="0">
                <a:solidFill>
                  <a:schemeClr val="bg1"/>
                </a:solidFill>
                <a:cs typeface="Arial"/>
              </a:rPr>
              <a:t>*. </a:t>
            </a:r>
          </a:p>
          <a:p>
            <a:pPr marL="285750" indent="-285750">
              <a:lnSpc>
                <a:spcPct val="100000"/>
              </a:lnSpc>
              <a:spcBef>
                <a:spcPts val="0"/>
              </a:spcBef>
              <a:buFont typeface="Arial"/>
              <a:buChar char="•"/>
            </a:pPr>
            <a:endParaRPr lang="en-US" sz="1800" dirty="0">
              <a:solidFill>
                <a:schemeClr val="bg1"/>
              </a:solidFill>
              <a:cs typeface="Arial"/>
            </a:endParaRPr>
          </a:p>
          <a:p>
            <a:pPr marL="285750" indent="-285750">
              <a:lnSpc>
                <a:spcPct val="100000"/>
              </a:lnSpc>
              <a:spcBef>
                <a:spcPts val="0"/>
              </a:spcBef>
              <a:buFont typeface="Arial"/>
              <a:buChar char="•"/>
            </a:pPr>
            <a:r>
              <a:rPr lang="nl-NL" sz="1800" dirty="0">
                <a:solidFill>
                  <a:schemeClr val="bg1"/>
                </a:solidFill>
                <a:cs typeface="Arial"/>
              </a:rPr>
              <a:t>Jij betaalt aan dat bedrijf je eigen bijdrage. </a:t>
            </a:r>
          </a:p>
          <a:p>
            <a:pPr marL="285750" indent="-285750">
              <a:lnSpc>
                <a:spcPct val="100000"/>
              </a:lnSpc>
              <a:spcBef>
                <a:spcPts val="0"/>
              </a:spcBef>
              <a:buFont typeface="Arial"/>
              <a:buChar char="•"/>
            </a:pPr>
            <a:endParaRPr lang="nl-NL" sz="1800" dirty="0">
              <a:solidFill>
                <a:schemeClr val="bg1"/>
              </a:solidFill>
              <a:cs typeface="Arial"/>
            </a:endParaRPr>
          </a:p>
          <a:p>
            <a:pPr marL="285750" indent="-285750">
              <a:lnSpc>
                <a:spcPct val="100000"/>
              </a:lnSpc>
              <a:spcBef>
                <a:spcPts val="0"/>
              </a:spcBef>
              <a:buFont typeface="Arial"/>
              <a:buChar char="•"/>
            </a:pPr>
            <a:r>
              <a:rPr lang="nl-NL" sz="1800" dirty="0">
                <a:solidFill>
                  <a:schemeClr val="bg1"/>
                </a:solidFill>
                <a:cs typeface="Arial"/>
              </a:rPr>
              <a:t>De toegewezen subsidie wordt na het uitvoeren van de werkzaamheden uitgekeerd aan dat bedrijf. Je hoeft het niet voor te schieten. </a:t>
            </a:r>
            <a:endParaRPr lang="en-US" sz="1800" dirty="0">
              <a:solidFill>
                <a:schemeClr val="bg1"/>
              </a:solidFill>
              <a:cs typeface="Arial"/>
            </a:endParaRPr>
          </a:p>
          <a:p>
            <a:pPr marL="285750" indent="-285750">
              <a:lnSpc>
                <a:spcPct val="100000"/>
              </a:lnSpc>
              <a:spcBef>
                <a:spcPts val="0"/>
              </a:spcBef>
              <a:buFont typeface="Arial"/>
              <a:buChar char="•"/>
            </a:pPr>
            <a:endParaRPr lang="nl-NL" sz="1800" dirty="0">
              <a:solidFill>
                <a:schemeClr val="bg1"/>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endParaRPr lang="nl-NL" sz="1800" dirty="0">
              <a:solidFill>
                <a:schemeClr val="bg1"/>
              </a:solidFill>
              <a:cs typeface="Arial"/>
            </a:endParaRPr>
          </a:p>
          <a:p>
            <a:pPr marL="285750" indent="-285750">
              <a:lnSpc>
                <a:spcPct val="100000"/>
              </a:lnSpc>
              <a:spcBef>
                <a:spcPts val="0"/>
              </a:spcBef>
              <a:buFont typeface="Arial"/>
              <a:buChar char="•"/>
            </a:pPr>
            <a:endParaRPr lang="nl-NL" sz="1800" dirty="0">
              <a:solidFill>
                <a:schemeClr val="bg1"/>
              </a:solidFill>
              <a:cs typeface="Arial"/>
            </a:endParaRPr>
          </a:p>
          <a:p>
            <a:pPr marL="0" indent="0">
              <a:lnSpc>
                <a:spcPct val="100000"/>
              </a:lnSpc>
              <a:spcBef>
                <a:spcPts val="0"/>
              </a:spcBef>
              <a:buNone/>
            </a:pPr>
            <a:r>
              <a:rPr lang="nl-NL" sz="1600" i="1" dirty="0">
                <a:solidFill>
                  <a:schemeClr val="bg1"/>
                </a:solidFill>
                <a:cs typeface="Arial"/>
              </a:rPr>
              <a:t>*</a:t>
            </a:r>
            <a:r>
              <a:rPr lang="nl-NL" sz="1400" i="1" dirty="0">
                <a:solidFill>
                  <a:schemeClr val="bg1"/>
                </a:solidFill>
                <a:cs typeface="Arial"/>
              </a:rPr>
              <a:t>Als je de werkzaamheden laat uitvoeren door een bedrijf dat niet is aangesloten bij Nij </a:t>
            </a:r>
            <a:r>
              <a:rPr lang="nl-NL" sz="1400" i="1" dirty="0" err="1">
                <a:solidFill>
                  <a:schemeClr val="bg1"/>
                </a:solidFill>
                <a:cs typeface="Arial"/>
              </a:rPr>
              <a:t>Begun</a:t>
            </a:r>
            <a:r>
              <a:rPr lang="nl-NL" sz="1400" i="1" dirty="0">
                <a:solidFill>
                  <a:schemeClr val="bg1"/>
                </a:solidFill>
                <a:cs typeface="Arial"/>
              </a:rPr>
              <a:t> dan kom je </a:t>
            </a:r>
            <a:r>
              <a:rPr lang="nl-NL" sz="1400" i="1" u="sng" dirty="0">
                <a:solidFill>
                  <a:schemeClr val="bg1"/>
                </a:solidFill>
                <a:cs typeface="Arial"/>
              </a:rPr>
              <a:t>niet</a:t>
            </a:r>
            <a:r>
              <a:rPr lang="nl-NL" sz="1400" i="1" dirty="0">
                <a:solidFill>
                  <a:schemeClr val="bg1"/>
                </a:solidFill>
                <a:cs typeface="Arial"/>
              </a:rPr>
              <a:t> in aanmerking voor subsidie.</a:t>
            </a:r>
            <a:endParaRPr lang="nl-NL" sz="1800" i="1"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7960B542-3ADB-1D79-8CA1-359D0F93E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9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5D7F6A7-078F-EECF-9CA8-0080ECA3AFE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AFD4899-3AC9-5275-A1BF-0B791BA5E7FF}"/>
              </a:ext>
            </a:extLst>
          </p:cNvPr>
          <p:cNvSpPr>
            <a:spLocks noGrp="1"/>
          </p:cNvSpPr>
          <p:nvPr>
            <p:ph idx="1"/>
          </p:nvPr>
        </p:nvSpPr>
        <p:spPr>
          <a:xfrm>
            <a:off x="3370489" y="1078992"/>
            <a:ext cx="8201025" cy="4662543"/>
          </a:xfrm>
        </p:spPr>
        <p:txBody>
          <a:bodyPr vert="horz" lIns="91440" tIns="45720" rIns="91440" bIns="45720" rtlCol="0" anchor="t">
            <a:normAutofit fontScale="92500" lnSpcReduction="20000"/>
          </a:bodyPr>
          <a:lstStyle/>
          <a:p>
            <a:pPr marL="0" indent="0">
              <a:lnSpc>
                <a:spcPct val="100000"/>
              </a:lnSpc>
              <a:spcBef>
                <a:spcPts val="0"/>
              </a:spcBef>
              <a:buNone/>
            </a:pPr>
            <a:r>
              <a:rPr lang="nl-NL" sz="2000" b="1" dirty="0">
                <a:solidFill>
                  <a:srgbClr val="F0B400"/>
                </a:solidFill>
                <a:cs typeface="Arial"/>
              </a:rPr>
              <a:t>6. Aan de slag!</a:t>
            </a:r>
            <a:endParaRPr lang="en-US" sz="2000" dirty="0">
              <a:solidFill>
                <a:srgbClr val="F0B400"/>
              </a:solidFill>
              <a:cs typeface="Arial"/>
            </a:endParaRPr>
          </a:p>
          <a:p>
            <a:pPr marL="0" indent="0">
              <a:lnSpc>
                <a:spcPct val="100000"/>
              </a:lnSpc>
              <a:spcBef>
                <a:spcPts val="0"/>
              </a:spcBef>
              <a:buNone/>
            </a:pPr>
            <a:endParaRPr lang="nl-NL" sz="1800" dirty="0">
              <a:solidFill>
                <a:srgbClr val="F0B400"/>
              </a:solidFill>
              <a:cs typeface="Arial"/>
            </a:endParaRPr>
          </a:p>
          <a:p>
            <a:pPr marL="0" indent="0">
              <a:lnSpc>
                <a:spcPct val="100000"/>
              </a:lnSpc>
              <a:spcBef>
                <a:spcPts val="0"/>
              </a:spcBef>
              <a:buNone/>
            </a:pPr>
            <a:r>
              <a:rPr lang="nl-NL" sz="1800" i="1" dirty="0">
                <a:solidFill>
                  <a:srgbClr val="F0B400"/>
                </a:solidFill>
                <a:cs typeface="Arial"/>
              </a:rPr>
              <a:t>Ga je zelf aan de slag?</a:t>
            </a:r>
          </a:p>
          <a:p>
            <a:pPr marL="0" indent="0">
              <a:lnSpc>
                <a:spcPct val="100000"/>
              </a:lnSpc>
              <a:spcBef>
                <a:spcPts val="0"/>
              </a:spcBef>
              <a:buNone/>
            </a:pPr>
            <a:endParaRPr lang="en-US" sz="1800" dirty="0">
              <a:solidFill>
                <a:schemeClr val="bg1"/>
              </a:solidFill>
              <a:cs typeface="Arial"/>
            </a:endParaRPr>
          </a:p>
          <a:p>
            <a:pPr>
              <a:lnSpc>
                <a:spcPct val="120000"/>
              </a:lnSpc>
              <a:spcBef>
                <a:spcPts val="0"/>
              </a:spcBef>
            </a:pPr>
            <a:r>
              <a:rPr lang="nl-NL" sz="1900" dirty="0">
                <a:solidFill>
                  <a:schemeClr val="bg1"/>
                </a:solidFill>
                <a:cs typeface="Arial"/>
              </a:rPr>
              <a:t>Je schiet de kosten voor en vraagt de subsidie aan bij SNN als de werkzaamheden zijn afgerond.</a:t>
            </a:r>
          </a:p>
          <a:p>
            <a:pPr>
              <a:lnSpc>
                <a:spcPct val="120000"/>
              </a:lnSpc>
              <a:spcBef>
                <a:spcPts val="0"/>
              </a:spcBef>
            </a:pPr>
            <a:endParaRPr lang="nl-NL" sz="1900" dirty="0">
              <a:solidFill>
                <a:schemeClr val="bg1"/>
              </a:solidFill>
              <a:cs typeface="Arial"/>
            </a:endParaRPr>
          </a:p>
          <a:p>
            <a:pPr>
              <a:lnSpc>
                <a:spcPct val="120000"/>
              </a:lnSpc>
              <a:spcBef>
                <a:spcPts val="0"/>
              </a:spcBef>
            </a:pPr>
            <a:r>
              <a:rPr lang="nl-NL" sz="1900" dirty="0">
                <a:solidFill>
                  <a:schemeClr val="bg1"/>
                </a:solidFill>
                <a:cs typeface="Arial"/>
              </a:rPr>
              <a:t>Voor de aanvraag heb je in ieder geval nodig: </a:t>
            </a:r>
          </a:p>
          <a:p>
            <a:pPr marL="0" indent="0">
              <a:lnSpc>
                <a:spcPct val="120000"/>
              </a:lnSpc>
              <a:spcBef>
                <a:spcPts val="0"/>
              </a:spcBef>
              <a:buNone/>
            </a:pPr>
            <a:r>
              <a:rPr lang="nl-NL" sz="1900" dirty="0">
                <a:solidFill>
                  <a:schemeClr val="bg1"/>
                </a:solidFill>
                <a:cs typeface="Arial"/>
              </a:rPr>
              <a:t>	- de foto's van de uitgevoerde maatregelen </a:t>
            </a:r>
          </a:p>
          <a:p>
            <a:pPr marL="0" indent="0">
              <a:lnSpc>
                <a:spcPct val="120000"/>
              </a:lnSpc>
              <a:spcBef>
                <a:spcPts val="0"/>
              </a:spcBef>
              <a:buNone/>
            </a:pPr>
            <a:r>
              <a:rPr lang="nl-NL" sz="1900" dirty="0">
                <a:solidFill>
                  <a:schemeClr val="bg1"/>
                </a:solidFill>
                <a:cs typeface="Arial"/>
              </a:rPr>
              <a:t>	- de bonnen en facturen van het materiaal</a:t>
            </a:r>
          </a:p>
          <a:p>
            <a:pPr marL="0" indent="0">
              <a:lnSpc>
                <a:spcPct val="120000"/>
              </a:lnSpc>
              <a:spcBef>
                <a:spcPts val="0"/>
              </a:spcBef>
              <a:buNone/>
            </a:pPr>
            <a:endParaRPr lang="nl-NL" sz="1900" dirty="0">
              <a:solidFill>
                <a:schemeClr val="bg1"/>
              </a:solidFill>
              <a:cs typeface="Arial"/>
            </a:endParaRPr>
          </a:p>
          <a:p>
            <a:pPr>
              <a:lnSpc>
                <a:spcPct val="120000"/>
              </a:lnSpc>
              <a:spcBef>
                <a:spcPts val="0"/>
              </a:spcBef>
            </a:pPr>
            <a:r>
              <a:rPr lang="nl-NL" sz="1900" dirty="0">
                <a:solidFill>
                  <a:schemeClr val="bg1"/>
                </a:solidFill>
                <a:cs typeface="Arial"/>
              </a:rPr>
              <a:t>Voor de vergoeding van de isolatie- en ventilatiemaatregelen zijn standaardprijzen vastgesteld in een speciale catalogus voor doe-het-zelvers.</a:t>
            </a:r>
          </a:p>
          <a:p>
            <a:pPr>
              <a:lnSpc>
                <a:spcPct val="120000"/>
              </a:lnSpc>
              <a:spcBef>
                <a:spcPts val="0"/>
              </a:spcBef>
            </a:pPr>
            <a:endParaRPr lang="nl-NL" sz="1900" dirty="0">
              <a:solidFill>
                <a:schemeClr val="bg1"/>
              </a:solidFill>
              <a:cs typeface="Arial"/>
            </a:endParaRPr>
          </a:p>
          <a:p>
            <a:pPr>
              <a:lnSpc>
                <a:spcPct val="100000"/>
              </a:lnSpc>
              <a:spcBef>
                <a:spcPts val="0"/>
              </a:spcBef>
            </a:pPr>
            <a:r>
              <a:rPr lang="nl-NL" sz="1900" dirty="0">
                <a:solidFill>
                  <a:schemeClr val="bg1"/>
                </a:solidFill>
                <a:cs typeface="Arial" panose="020B0604020202020204" pitchFamily="34" charset="0"/>
              </a:rPr>
              <a:t>Doe-het-zelvers ontvangen meer dan alleen materiaalkosten, er is ook een waardering in verwerkt voor het uitvoeren van de werkzaamheden, onder andere voor het gebruik van gereedschap etc.</a:t>
            </a:r>
          </a:p>
          <a:p>
            <a:pPr marL="0" indent="0">
              <a:lnSpc>
                <a:spcPct val="100000"/>
              </a:lnSpc>
              <a:spcBef>
                <a:spcPts val="0"/>
              </a:spcBef>
              <a:buNone/>
            </a:pPr>
            <a:endParaRPr lang="nl-NL" sz="1800" b="1" dirty="0">
              <a:solidFill>
                <a:schemeClr val="bg1"/>
              </a:solidFill>
              <a:cs typeface="Arial"/>
            </a:endParaRPr>
          </a:p>
          <a:p>
            <a:pPr marL="0" indent="0">
              <a:lnSpc>
                <a:spcPct val="100000"/>
              </a:lnSpc>
              <a:spcBef>
                <a:spcPts val="0"/>
              </a:spcBef>
              <a:buNone/>
            </a:pP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81E64E5F-CD78-6BFE-7F2C-D4E09634E9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5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AED99E0-45F0-746E-6E1E-7FC23655C34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F3E61E-1AE6-C37F-1C60-75641D55DF32}"/>
              </a:ext>
            </a:extLst>
          </p:cNvPr>
          <p:cNvSpPr>
            <a:spLocks noGrp="1"/>
          </p:cNvSpPr>
          <p:nvPr>
            <p:ph idx="1"/>
          </p:nvPr>
        </p:nvSpPr>
        <p:spPr>
          <a:xfrm>
            <a:off x="3375799" y="1390727"/>
            <a:ext cx="8201025"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Nog niet aan de beurt voor je subsidieaanvraag, </a:t>
            </a:r>
            <a:endParaRPr lang="en-US" sz="2400" dirty="0">
              <a:solidFill>
                <a:srgbClr val="0C243F"/>
              </a:solidFill>
              <a:cs typeface="Arial"/>
            </a:endParaRPr>
          </a:p>
          <a:p>
            <a:pPr marL="0" indent="0">
              <a:lnSpc>
                <a:spcPct val="100000"/>
              </a:lnSpc>
              <a:spcBef>
                <a:spcPts val="0"/>
              </a:spcBef>
              <a:buNone/>
            </a:pPr>
            <a:r>
              <a:rPr lang="nl-NL" sz="2400" b="1" dirty="0">
                <a:solidFill>
                  <a:srgbClr val="0C243F"/>
                </a:solidFill>
                <a:cs typeface="Arial"/>
              </a:rPr>
              <a:t>maar al wel isoleren en/of ventileren?</a:t>
            </a:r>
            <a:br>
              <a:rPr lang="nl-NL" sz="1800" b="1" dirty="0">
                <a:cs typeface="Arial"/>
              </a:rPr>
            </a:br>
            <a:endParaRPr lang="en-US" sz="1800" dirty="0">
              <a:solidFill>
                <a:srgbClr val="0C243F"/>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Dat kan!</a:t>
            </a:r>
            <a:endParaRPr lang="en-US" sz="1800" dirty="0">
              <a:solidFill>
                <a:srgbClr val="0C243F"/>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Je schiet zelf de kosten voor.</a:t>
            </a:r>
          </a:p>
          <a:p>
            <a:pPr marL="285750" indent="-285750">
              <a:lnSpc>
                <a:spcPct val="100000"/>
              </a:lnSpc>
              <a:spcBef>
                <a:spcPts val="0"/>
              </a:spcBef>
              <a:buFont typeface="Arial,Sans-Serif"/>
              <a:buChar char="•"/>
            </a:pPr>
            <a:r>
              <a:rPr lang="nl-NL" sz="1800" dirty="0">
                <a:solidFill>
                  <a:srgbClr val="0C243F"/>
                </a:solidFill>
                <a:cs typeface="Arial"/>
              </a:rPr>
              <a:t>Je vraagt de subsidie aan zodra jouw postcode aan de beurt is. </a:t>
            </a:r>
            <a:endParaRPr lang="en-US" sz="1800" dirty="0">
              <a:solidFill>
                <a:srgbClr val="0C243F"/>
              </a:solidFill>
              <a:cs typeface="Arial"/>
            </a:endParaRPr>
          </a:p>
          <a:p>
            <a:pPr>
              <a:lnSpc>
                <a:spcPct val="100000"/>
              </a:lnSpc>
              <a:spcBef>
                <a:spcPts val="0"/>
              </a:spcBef>
            </a:pPr>
            <a:r>
              <a:rPr lang="nl-NL" sz="1800" b="1" dirty="0">
                <a:solidFill>
                  <a:srgbClr val="0C243F"/>
                </a:solidFill>
                <a:cs typeface="Arial"/>
              </a:rPr>
              <a:t>Let op: </a:t>
            </a:r>
            <a:r>
              <a:rPr lang="nl-NL" sz="1800" dirty="0">
                <a:solidFill>
                  <a:srgbClr val="0C243F"/>
                </a:solidFill>
                <a:cs typeface="Arial"/>
              </a:rPr>
              <a:t>In de meeste gevallen heb je een isolatieplan nodig. Maak daarvoor een afspraak met een isolatieadviseur van Nij </a:t>
            </a:r>
            <a:r>
              <a:rPr lang="nl-NL" sz="1800" dirty="0" err="1">
                <a:solidFill>
                  <a:srgbClr val="0C243F"/>
                </a:solidFill>
                <a:cs typeface="Arial"/>
              </a:rPr>
              <a:t>Begun</a:t>
            </a:r>
            <a:r>
              <a:rPr lang="nl-NL" sz="1800" dirty="0">
                <a:solidFill>
                  <a:srgbClr val="0C243F"/>
                </a:solidFill>
                <a:cs typeface="Arial"/>
              </a:rPr>
              <a:t>. </a:t>
            </a:r>
          </a:p>
          <a:p>
            <a:pPr marL="0" indent="0">
              <a:lnSpc>
                <a:spcPct val="100000"/>
              </a:lnSpc>
              <a:spcBef>
                <a:spcPts val="0"/>
              </a:spcBef>
              <a:buNone/>
            </a:pPr>
            <a:endParaRPr lang="nl-NL" sz="1800" dirty="0">
              <a:solidFill>
                <a:srgbClr val="0C243F"/>
              </a:solidFill>
              <a:cs typeface="Arial"/>
            </a:endParaRPr>
          </a:p>
          <a:p>
            <a:pPr>
              <a:lnSpc>
                <a:spcPct val="100000"/>
              </a:lnSpc>
              <a:spcBef>
                <a:spcPts val="0"/>
              </a:spcBef>
            </a:pPr>
            <a:r>
              <a:rPr lang="nl-NL" sz="1800" dirty="0">
                <a:solidFill>
                  <a:srgbClr val="0C243F"/>
                </a:solidFill>
                <a:cs typeface="Arial"/>
              </a:rPr>
              <a:t>En laat je de werkzaamheden uitvoeren? Maak dan gebruik van een bedrijf dat is aangesloten bij Nij </a:t>
            </a:r>
            <a:r>
              <a:rPr lang="nl-NL" sz="1800" dirty="0" err="1">
                <a:solidFill>
                  <a:srgbClr val="0C243F"/>
                </a:solidFill>
                <a:cs typeface="Arial"/>
              </a:rPr>
              <a:t>Begun</a:t>
            </a:r>
            <a:r>
              <a:rPr lang="nl-NL" sz="1800" dirty="0">
                <a:solidFill>
                  <a:srgbClr val="0C243F"/>
                </a:solidFill>
                <a:cs typeface="Arial"/>
              </a:rPr>
              <a:t>. Kijk op </a:t>
            </a:r>
            <a:r>
              <a:rPr lang="nl-NL" sz="1800" dirty="0">
                <a:solidFill>
                  <a:srgbClr val="0C243F"/>
                </a:solidFill>
                <a:cs typeface="Arial"/>
                <a:hlinkClick r:id="rId3">
                  <a:extLst>
                    <a:ext uri="{A12FA001-AC4F-418D-AE19-62706E023703}">
                      <ahyp:hlinkClr xmlns:ahyp="http://schemas.microsoft.com/office/drawing/2018/hyperlinkcolor" val="tx"/>
                    </a:ext>
                  </a:extLst>
                </a:hlinkClick>
              </a:rPr>
              <a:t>www.nijbegun.nl/themas/isolatieaanpak/bedrijven</a:t>
            </a:r>
            <a:r>
              <a:rPr lang="nl-NL" sz="1800" dirty="0">
                <a:solidFill>
                  <a:srgbClr val="0C243F"/>
                </a:solidFill>
                <a:cs typeface="Arial"/>
              </a:rPr>
              <a:t> voor het overzicht met aangesloten bedrijven.</a:t>
            </a:r>
          </a:p>
          <a:p>
            <a:pPr marL="285750" indent="-285750">
              <a:lnSpc>
                <a:spcPct val="100000"/>
              </a:lnSpc>
              <a:spcBef>
                <a:spcPts val="0"/>
              </a:spcBef>
              <a:buFont typeface="Arial,Sans-Serif"/>
              <a:buChar char="•"/>
            </a:pPr>
            <a:endParaRPr lang="nl-NL" sz="1800" dirty="0">
              <a:solidFill>
                <a:srgbClr val="0C243F"/>
              </a:solidFill>
              <a:cs typeface="Arial"/>
            </a:endParaRPr>
          </a:p>
          <a:p>
            <a:pPr marL="285750" indent="-285750">
              <a:lnSpc>
                <a:spcPct val="100000"/>
              </a:lnSpc>
              <a:spcBef>
                <a:spcPts val="0"/>
              </a:spcBef>
              <a:buFont typeface="Arial,Sans-Serif"/>
              <a:buChar char="•"/>
            </a:pPr>
            <a:endParaRPr lang="en-US" sz="1800" dirty="0">
              <a:solidFill>
                <a:srgbClr val="0C243F"/>
              </a:solidFill>
              <a:cs typeface="Arial"/>
            </a:endParaRP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341C6C55-E7B7-E36F-C781-90E8742D3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77A5AFE-9B81-1D0C-FCE7-3231E84AFE11}"/>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8BB7973-589A-1DFE-0FF7-C9D6870C975B}"/>
              </a:ext>
            </a:extLst>
          </p:cNvPr>
          <p:cNvSpPr>
            <a:spLocks noGrp="1"/>
          </p:cNvSpPr>
          <p:nvPr>
            <p:ph idx="1"/>
          </p:nvPr>
        </p:nvSpPr>
        <p:spPr>
          <a:xfrm>
            <a:off x="3067019" y="466896"/>
            <a:ext cx="8201025" cy="5275722"/>
          </a:xfrm>
        </p:spPr>
        <p:txBody>
          <a:bodyPr vert="horz" lIns="91440" tIns="45720" rIns="91440" bIns="45720" rtlCol="0" anchor="t">
            <a:noAutofit/>
          </a:bodyPr>
          <a:lstStyle/>
          <a:p>
            <a:pPr marL="0" indent="0">
              <a:lnSpc>
                <a:spcPct val="100000"/>
              </a:lnSpc>
              <a:spcBef>
                <a:spcPts val="0"/>
              </a:spcBef>
              <a:buNone/>
            </a:pPr>
            <a:r>
              <a:rPr lang="nl-NL" sz="2400" b="1" dirty="0">
                <a:solidFill>
                  <a:srgbClr val="0C243F"/>
                </a:solidFill>
                <a:cs typeface="Arial"/>
              </a:rPr>
              <a:t>Kom je er zelf niet uit? </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Een isolatieondersteuner (Regionaal Energieloket) </a:t>
            </a:r>
          </a:p>
          <a:p>
            <a:pPr marL="0" indent="0">
              <a:lnSpc>
                <a:spcPct val="100000"/>
              </a:lnSpc>
              <a:spcBef>
                <a:spcPts val="0"/>
              </a:spcBef>
              <a:buNone/>
            </a:pPr>
            <a:r>
              <a:rPr lang="nl-NL" sz="1800" dirty="0">
                <a:solidFill>
                  <a:srgbClr val="0C243F"/>
                </a:solidFill>
                <a:cs typeface="Arial"/>
              </a:rPr>
              <a:t>helpt je gratis van a tot </a:t>
            </a:r>
            <a:r>
              <a:rPr lang="nl-NL" sz="1800" dirty="0" err="1">
                <a:solidFill>
                  <a:srgbClr val="0C243F"/>
                </a:solidFill>
                <a:cs typeface="Arial"/>
              </a:rPr>
              <a:t>z</a:t>
            </a:r>
            <a:r>
              <a:rPr lang="nl-NL" sz="1800" dirty="0">
                <a:solidFill>
                  <a:srgbClr val="0C243F"/>
                </a:solidFill>
                <a:cs typeface="Arial"/>
              </a:rPr>
              <a:t> met o.a.: </a:t>
            </a:r>
          </a:p>
          <a:p>
            <a:pPr marL="0" indent="0">
              <a:lnSpc>
                <a:spcPct val="100000"/>
              </a:lnSpc>
              <a:spcBef>
                <a:spcPts val="0"/>
              </a:spcBef>
              <a:buNone/>
            </a:pPr>
            <a:endParaRPr lang="nl-NL" sz="1800" dirty="0"/>
          </a:p>
          <a:p>
            <a:pPr marL="0" indent="0">
              <a:lnSpc>
                <a:spcPct val="100000"/>
              </a:lnSpc>
              <a:spcBef>
                <a:spcPts val="0"/>
              </a:spcBef>
              <a:buNone/>
            </a:pPr>
            <a:r>
              <a:rPr lang="nl-NL" sz="1800" dirty="0">
                <a:solidFill>
                  <a:srgbClr val="0C243F"/>
                </a:solidFill>
                <a:cs typeface="Arial"/>
              </a:rPr>
              <a:t>✔ Het maken van keuzes tussen maatregelen</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 Helpen bij het vinden van een geschikte isolatie-adviseur en installateur</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 Een financieel overzicht:</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 De ingeschatte kosten die uit het isolatieplan komen</a:t>
            </a:r>
          </a:p>
          <a:p>
            <a:pPr marL="0" indent="0">
              <a:lnSpc>
                <a:spcPct val="100000"/>
              </a:lnSpc>
              <a:spcBef>
                <a:spcPts val="0"/>
              </a:spcBef>
              <a:buNone/>
            </a:pPr>
            <a:r>
              <a:rPr lang="nl-NL" sz="1800" dirty="0">
                <a:solidFill>
                  <a:srgbClr val="0C243F"/>
                </a:solidFill>
                <a:cs typeface="Arial"/>
              </a:rPr>
              <a:t>• De subsidie die bewoners dan vanuit SNN kunnen verwachten</a:t>
            </a:r>
          </a:p>
          <a:p>
            <a:pPr marL="0" indent="0">
              <a:lnSpc>
                <a:spcPct val="100000"/>
              </a:lnSpc>
              <a:spcBef>
                <a:spcPts val="0"/>
              </a:spcBef>
              <a:buNone/>
            </a:pPr>
            <a:r>
              <a:rPr lang="nl-NL" sz="1800" dirty="0">
                <a:solidFill>
                  <a:srgbClr val="0C243F"/>
                </a:solidFill>
                <a:cs typeface="Arial"/>
              </a:rPr>
              <a:t>• De mogelijke eigen bijdrage</a:t>
            </a:r>
          </a:p>
          <a:p>
            <a:pPr marL="0" indent="0">
              <a:lnSpc>
                <a:spcPct val="100000"/>
              </a:lnSpc>
              <a:spcBef>
                <a:spcPts val="0"/>
              </a:spcBef>
              <a:buNone/>
            </a:pPr>
            <a:r>
              <a:rPr lang="nl-NL" sz="1800" dirty="0">
                <a:solidFill>
                  <a:srgbClr val="0C243F"/>
                </a:solidFill>
                <a:cs typeface="Arial"/>
              </a:rPr>
              <a:t>• De mogelijke financieringslasten per maand in geval van een lening via het Warmtefonds</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800" dirty="0">
              <a:solidFill>
                <a:srgbClr val="0C243F"/>
              </a:solidFill>
              <a:cs typeface="Arial"/>
            </a:endParaRP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098" name="Picture 2" descr="Afbeelding met Lettertype, logo, wit, symbool&#10;&#10;Door AI gegenereerde inhoud is mogelijk onjuist.">
            <a:extLst>
              <a:ext uri="{FF2B5EF4-FFF2-40B4-BE49-F238E27FC236}">
                <a16:creationId xmlns:a16="http://schemas.microsoft.com/office/drawing/2014/main" id="{3B0361E3-20F0-8A53-48DB-ECC285C67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466897"/>
            <a:ext cx="1957387" cy="138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0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33471A7-D408-672C-A6CE-A6038349ABB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D959C16-160D-12AC-F563-D0607010D55A}"/>
              </a:ext>
            </a:extLst>
          </p:cNvPr>
          <p:cNvSpPr>
            <a:spLocks noGrp="1"/>
          </p:cNvSpPr>
          <p:nvPr>
            <p:ph idx="1"/>
          </p:nvPr>
        </p:nvSpPr>
        <p:spPr>
          <a:xfrm>
            <a:off x="3067019" y="466896"/>
            <a:ext cx="8201025" cy="5275722"/>
          </a:xfrm>
        </p:spPr>
        <p:txBody>
          <a:bodyPr vert="horz" lIns="91440" tIns="45720" rIns="91440" bIns="45720" rtlCol="0" anchor="t">
            <a:noAutofit/>
          </a:bodyPr>
          <a:lstStyle/>
          <a:p>
            <a:pPr marL="0" indent="0">
              <a:lnSpc>
                <a:spcPct val="100000"/>
              </a:lnSpc>
              <a:spcBef>
                <a:spcPts val="0"/>
              </a:spcBef>
              <a:buNone/>
            </a:pPr>
            <a:r>
              <a:rPr lang="nl-NL" sz="2400" b="1" dirty="0">
                <a:solidFill>
                  <a:srgbClr val="0C243F"/>
                </a:solidFill>
                <a:cs typeface="Arial"/>
              </a:rPr>
              <a:t>Kom je er zelf niet uit? </a:t>
            </a:r>
          </a:p>
          <a:p>
            <a:pPr marL="0" indent="0">
              <a:lnSpc>
                <a:spcPct val="100000"/>
              </a:lnSpc>
              <a:spcBef>
                <a:spcPts val="0"/>
              </a:spcBef>
              <a:buNone/>
            </a:pPr>
            <a:r>
              <a:rPr lang="nl-NL" sz="1800" dirty="0">
                <a:solidFill>
                  <a:srgbClr val="0C243F"/>
                </a:solidFill>
                <a:cs typeface="Arial"/>
              </a:rPr>
              <a:t>(vervolg)</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 Ondersteuning bieden bij subsidie aanvragen</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 Kijken of de bewoner in aanmerking komt voor de subsidie en onder welke voorwaarden met welke maatregelen</a:t>
            </a:r>
          </a:p>
          <a:p>
            <a:pPr marL="0" indent="0">
              <a:lnSpc>
                <a:spcPct val="100000"/>
              </a:lnSpc>
              <a:spcBef>
                <a:spcPts val="0"/>
              </a:spcBef>
              <a:buNone/>
            </a:pPr>
            <a:r>
              <a:rPr lang="nl-NL" sz="1800" dirty="0">
                <a:solidFill>
                  <a:srgbClr val="0C243F"/>
                </a:solidFill>
                <a:cs typeface="Arial"/>
              </a:rPr>
              <a:t>• Het vooraf communiceren welke documenten nodig zijn van welke partijen op welk moment in het proces</a:t>
            </a:r>
          </a:p>
          <a:p>
            <a:pPr marL="0" indent="0">
              <a:lnSpc>
                <a:spcPct val="100000"/>
              </a:lnSpc>
              <a:spcBef>
                <a:spcPts val="0"/>
              </a:spcBef>
              <a:buNone/>
            </a:pPr>
            <a:r>
              <a:rPr lang="nl-NL" sz="1800" dirty="0">
                <a:solidFill>
                  <a:srgbClr val="0C243F"/>
                </a:solidFill>
                <a:cs typeface="Arial"/>
              </a:rPr>
              <a:t>• Helpen met het checken of alle benodigde documenten voorhanden zijn t.b.v. de aanvraag</a:t>
            </a:r>
          </a:p>
          <a:p>
            <a:pPr marL="0" indent="0">
              <a:lnSpc>
                <a:spcPct val="100000"/>
              </a:lnSpc>
              <a:spcBef>
                <a:spcPts val="0"/>
              </a:spcBef>
              <a:buNone/>
            </a:pPr>
            <a:r>
              <a:rPr lang="nl-NL" sz="1800" dirty="0">
                <a:solidFill>
                  <a:srgbClr val="0C243F"/>
                </a:solidFill>
                <a:cs typeface="Arial"/>
              </a:rPr>
              <a:t>• Ondersteuning in het aanvraagportaal van SNN</a:t>
            </a:r>
          </a:p>
          <a:p>
            <a:pPr marL="0" indent="0">
              <a:lnSpc>
                <a:spcPct val="100000"/>
              </a:lnSpc>
              <a:spcBef>
                <a:spcPts val="0"/>
              </a:spcBef>
              <a:buNone/>
            </a:pPr>
            <a:endParaRPr lang="nl-NL" sz="1800" dirty="0">
              <a:solidFill>
                <a:srgbClr val="0C243F"/>
              </a:solidFill>
              <a:cs typeface="Arial"/>
            </a:endParaRP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Vraag deze ondersteuning aan via isolatie.nijbegun.nl.</a:t>
            </a:r>
            <a:endParaRPr lang="en-US" sz="18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098" name="Picture 2" descr="Afbeelding met Lettertype, logo, wit, symbool&#10;&#10;Door AI gegenereerde inhoud is mogelijk onjuist.">
            <a:extLst>
              <a:ext uri="{FF2B5EF4-FFF2-40B4-BE49-F238E27FC236}">
                <a16:creationId xmlns:a16="http://schemas.microsoft.com/office/drawing/2014/main" id="{6B7020EE-EED8-1D97-A149-1A506D198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466897"/>
            <a:ext cx="1957387" cy="138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15C3709-C6CB-C111-3637-50897940CCD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64FB635-E081-C6A6-0372-3010CA5055DF}"/>
              </a:ext>
            </a:extLst>
          </p:cNvPr>
          <p:cNvSpPr>
            <a:spLocks noGrp="1"/>
          </p:cNvSpPr>
          <p:nvPr>
            <p:ph idx="1"/>
          </p:nvPr>
        </p:nvSpPr>
        <p:spPr>
          <a:xfrm>
            <a:off x="3398102" y="896112"/>
            <a:ext cx="8201025" cy="4857105"/>
          </a:xfrm>
        </p:spPr>
        <p:txBody>
          <a:bodyPr vert="horz" lIns="91440" tIns="45720" rIns="91440" bIns="45720" rtlCol="0" anchor="t">
            <a:normAutofit fontScale="92500" lnSpcReduction="20000"/>
          </a:bodyPr>
          <a:lstStyle/>
          <a:p>
            <a:pPr marL="0" indent="0">
              <a:lnSpc>
                <a:spcPct val="100000"/>
              </a:lnSpc>
              <a:spcBef>
                <a:spcPts val="0"/>
              </a:spcBef>
              <a:buNone/>
            </a:pPr>
            <a:r>
              <a:rPr lang="nl-NL" sz="2400" b="1" dirty="0">
                <a:solidFill>
                  <a:srgbClr val="0C243F"/>
                </a:solidFill>
                <a:cs typeface="Arial"/>
              </a:rPr>
              <a:t>Goed om te weten</a:t>
            </a:r>
            <a:endParaRPr lang="en-US" sz="2400" dirty="0">
              <a:solidFill>
                <a:srgbClr val="0C243F"/>
              </a:solidFill>
              <a:cs typeface="Arial"/>
            </a:endParaRPr>
          </a:p>
          <a:p>
            <a:pPr marL="0" indent="0">
              <a:lnSpc>
                <a:spcPct val="100000"/>
              </a:lnSpc>
              <a:spcBef>
                <a:spcPts val="0"/>
              </a:spcBef>
              <a:buNone/>
            </a:pPr>
            <a:endParaRPr lang="nl-NL" sz="2400" b="1" dirty="0">
              <a:solidFill>
                <a:srgbClr val="0C243F"/>
              </a:solidFill>
              <a:cs typeface="Arial"/>
            </a:endParaRPr>
          </a:p>
          <a:p>
            <a:pPr marL="285750" indent="-285750">
              <a:lnSpc>
                <a:spcPct val="100000"/>
              </a:lnSpc>
              <a:spcBef>
                <a:spcPts val="0"/>
              </a:spcBef>
              <a:buFont typeface="Arial,Sans-Serif"/>
              <a:buChar char="•"/>
            </a:pPr>
            <a:r>
              <a:rPr lang="nl-NL" sz="1900" dirty="0">
                <a:solidFill>
                  <a:srgbClr val="0C243F"/>
                </a:solidFill>
                <a:cs typeface="Arial"/>
              </a:rPr>
              <a:t>Geen haast, de subsidie is beschikbaar tot mei 2035.</a:t>
            </a:r>
          </a:p>
          <a:p>
            <a:pPr marL="285750" indent="-285750">
              <a:lnSpc>
                <a:spcPct val="100000"/>
              </a:lnSpc>
              <a:spcBef>
                <a:spcPts val="0"/>
              </a:spcBef>
              <a:buFont typeface="Arial,Sans-Serif"/>
              <a:buChar char="•"/>
            </a:pPr>
            <a:endParaRPr lang="en-US" sz="1900" dirty="0">
              <a:solidFill>
                <a:srgbClr val="0C243F"/>
              </a:solidFill>
              <a:cs typeface="Arial"/>
            </a:endParaRPr>
          </a:p>
          <a:p>
            <a:pPr marL="285750" indent="-285750">
              <a:lnSpc>
                <a:spcPct val="100000"/>
              </a:lnSpc>
              <a:spcBef>
                <a:spcPts val="0"/>
              </a:spcBef>
              <a:buFont typeface="Arial,Sans-Serif"/>
              <a:buChar char="•"/>
            </a:pPr>
            <a:r>
              <a:rPr lang="nl-NL" sz="1900" dirty="0">
                <a:solidFill>
                  <a:srgbClr val="0C243F"/>
                </a:solidFill>
                <a:cs typeface="Arial"/>
              </a:rPr>
              <a:t>De subsidie geldt alleen bij gebruik van bedrijven die zijn aangesloten bij het netwerk* van Nij </a:t>
            </a:r>
            <a:r>
              <a:rPr lang="nl-NL" sz="1900" dirty="0" err="1">
                <a:solidFill>
                  <a:srgbClr val="0C243F"/>
                </a:solidFill>
                <a:cs typeface="Arial"/>
              </a:rPr>
              <a:t>Begun</a:t>
            </a:r>
            <a:r>
              <a:rPr lang="nl-NL" sz="1900" dirty="0">
                <a:solidFill>
                  <a:srgbClr val="0C243F"/>
                </a:solidFill>
                <a:cs typeface="Arial"/>
              </a:rPr>
              <a:t> of als je zelf aan de slag gaat. De lijst met bedrijven vind je op </a:t>
            </a:r>
            <a:r>
              <a:rPr lang="nl-NL" sz="1900" dirty="0">
                <a:solidFill>
                  <a:srgbClr val="0C243F"/>
                </a:solidFill>
                <a:cs typeface="Arial"/>
                <a:hlinkClick r:id="rId3">
                  <a:extLst>
                    <a:ext uri="{A12FA001-AC4F-418D-AE19-62706E023703}">
                      <ahyp:hlinkClr xmlns:ahyp="http://schemas.microsoft.com/office/drawing/2018/hyperlinkcolor" val="tx"/>
                    </a:ext>
                  </a:extLst>
                </a:hlinkClick>
              </a:rPr>
              <a:t>www.nijbegun.nl/themas/isolatieaanpak/bedrijven</a:t>
            </a:r>
            <a:r>
              <a:rPr lang="nl-NL" sz="1900" dirty="0">
                <a:solidFill>
                  <a:srgbClr val="0C243F"/>
                </a:solidFill>
                <a:cs typeface="Arial"/>
              </a:rPr>
              <a:t>. Voor de eigen bijdrage is een voordelige lening beschikbaar via het Nationaal Warmtefonds. </a:t>
            </a:r>
          </a:p>
          <a:p>
            <a:pPr marL="285750" indent="-285750">
              <a:lnSpc>
                <a:spcPct val="100000"/>
              </a:lnSpc>
              <a:spcBef>
                <a:spcPts val="0"/>
              </a:spcBef>
              <a:buFont typeface="Arial,Sans-Serif"/>
              <a:buChar char="•"/>
            </a:pPr>
            <a:endParaRPr lang="nl-NL" sz="1900" dirty="0">
              <a:solidFill>
                <a:srgbClr val="0C243F"/>
              </a:solidFill>
              <a:cs typeface="Arial"/>
            </a:endParaRPr>
          </a:p>
          <a:p>
            <a:pPr>
              <a:lnSpc>
                <a:spcPct val="100000"/>
              </a:lnSpc>
              <a:spcBef>
                <a:spcPts val="0"/>
              </a:spcBef>
            </a:pPr>
            <a:r>
              <a:rPr lang="nl-NL" sz="2200" dirty="0">
                <a:solidFill>
                  <a:srgbClr val="0C243F"/>
                </a:solidFill>
                <a:cs typeface="Arial"/>
              </a:rPr>
              <a:t> </a:t>
            </a:r>
            <a:r>
              <a:rPr lang="nl-NL" sz="1900" dirty="0">
                <a:solidFill>
                  <a:srgbClr val="0C243F"/>
                </a:solidFill>
                <a:cs typeface="Arial"/>
              </a:rPr>
              <a:t>Een isolatieplan is niet verplicht als alle drie van onderstaande voorwaarden van toepassing zijn:</a:t>
            </a:r>
          </a:p>
          <a:p>
            <a:pPr>
              <a:lnSpc>
                <a:spcPct val="100000"/>
              </a:lnSpc>
              <a:spcBef>
                <a:spcPts val="0"/>
              </a:spcBef>
            </a:pPr>
            <a:endParaRPr lang="nl-NL" sz="1900" dirty="0">
              <a:solidFill>
                <a:srgbClr val="0C243F"/>
              </a:solidFill>
              <a:cs typeface="Arial"/>
            </a:endParaRPr>
          </a:p>
          <a:p>
            <a:pPr marL="342900" indent="-342900">
              <a:lnSpc>
                <a:spcPct val="120000"/>
              </a:lnSpc>
              <a:spcBef>
                <a:spcPts val="0"/>
              </a:spcBef>
              <a:buFont typeface="+mj-lt"/>
              <a:buAutoNum type="arabicPeriod"/>
            </a:pPr>
            <a:r>
              <a:rPr lang="nl-NL" sz="1900" dirty="0">
                <a:solidFill>
                  <a:srgbClr val="0C243F"/>
                </a:solidFill>
                <a:cs typeface="Arial"/>
              </a:rPr>
              <a:t>Je huis is gebouwd tussen 1 januari 1965 en 31 december 1991.                 </a:t>
            </a:r>
          </a:p>
          <a:p>
            <a:pPr marL="342900" indent="-342900">
              <a:lnSpc>
                <a:spcPct val="120000"/>
              </a:lnSpc>
              <a:spcBef>
                <a:spcPts val="0"/>
              </a:spcBef>
              <a:buFont typeface="+mj-lt"/>
              <a:buAutoNum type="arabicPeriod"/>
            </a:pPr>
            <a:r>
              <a:rPr lang="nl-NL" sz="1900" dirty="0">
                <a:solidFill>
                  <a:srgbClr val="0C243F"/>
                </a:solidFill>
                <a:cs typeface="Arial"/>
              </a:rPr>
              <a:t>De kosten van de maatregelen onder de €10.000 blijven.</a:t>
            </a:r>
          </a:p>
          <a:p>
            <a:pPr marL="342900" indent="-342900">
              <a:lnSpc>
                <a:spcPct val="120000"/>
              </a:lnSpc>
              <a:spcBef>
                <a:spcPts val="0"/>
              </a:spcBef>
              <a:buFont typeface="+mj-lt"/>
              <a:buAutoNum type="arabicPeriod"/>
            </a:pPr>
            <a:r>
              <a:rPr lang="nl-NL" sz="1900" dirty="0">
                <a:solidFill>
                  <a:srgbClr val="0C243F"/>
                </a:solidFill>
                <a:cs typeface="Arial"/>
              </a:rPr>
              <a:t>Je huis geen monument is.</a:t>
            </a:r>
          </a:p>
          <a:p>
            <a:pPr marL="285750" indent="-285750">
              <a:lnSpc>
                <a:spcPct val="100000"/>
              </a:lnSpc>
              <a:spcBef>
                <a:spcPts val="0"/>
              </a:spcBef>
              <a:buFont typeface="Arial,Sans-Serif"/>
              <a:buChar char="•"/>
            </a:pPr>
            <a:endParaRPr lang="nl-NL" sz="1800" dirty="0">
              <a:solidFill>
                <a:srgbClr val="0C243F"/>
              </a:solidFill>
              <a:cs typeface="Arial"/>
            </a:endParaRPr>
          </a:p>
          <a:p>
            <a:pPr marL="285750" indent="-285750">
              <a:lnSpc>
                <a:spcPct val="100000"/>
              </a:lnSpc>
              <a:spcBef>
                <a:spcPts val="0"/>
              </a:spcBef>
              <a:buFont typeface="Arial,Sans-Serif"/>
              <a:buChar char="•"/>
            </a:pPr>
            <a:endParaRPr lang="nl-NL" sz="1800" dirty="0">
              <a:solidFill>
                <a:srgbClr val="0C243F"/>
              </a:solidFill>
              <a:cs typeface="Arial"/>
            </a:endParaRP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r>
              <a:rPr lang="nl-NL" sz="1400" i="1" dirty="0">
                <a:solidFill>
                  <a:srgbClr val="0C243F"/>
                </a:solidFill>
                <a:cs typeface="Arial"/>
              </a:rPr>
              <a:t>*Als je de werkzaamheden laat uitvoeren door een bedrijf dat niet deelneemt in het Bedrijvennetwerk van Nij </a:t>
            </a:r>
            <a:r>
              <a:rPr lang="nl-NL" sz="1400" i="1" dirty="0" err="1">
                <a:solidFill>
                  <a:srgbClr val="0C243F"/>
                </a:solidFill>
                <a:cs typeface="Arial"/>
              </a:rPr>
              <a:t>Begun</a:t>
            </a:r>
            <a:r>
              <a:rPr lang="nl-NL" sz="1400" i="1" dirty="0">
                <a:solidFill>
                  <a:srgbClr val="0C243F"/>
                </a:solidFill>
                <a:cs typeface="Arial"/>
              </a:rPr>
              <a:t> kom je </a:t>
            </a:r>
            <a:r>
              <a:rPr lang="nl-NL" sz="1400" i="1" u="sng" dirty="0">
                <a:solidFill>
                  <a:srgbClr val="0C243F"/>
                </a:solidFill>
                <a:cs typeface="Arial"/>
              </a:rPr>
              <a:t>niet</a:t>
            </a:r>
            <a:r>
              <a:rPr lang="nl-NL" sz="1400" i="1" dirty="0">
                <a:solidFill>
                  <a:srgbClr val="0C243F"/>
                </a:solidFill>
                <a:cs typeface="Arial"/>
              </a:rPr>
              <a:t> in aanmerking voor subsidie.</a:t>
            </a: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a:p>
            <a:pPr marL="0" indent="0">
              <a:lnSpc>
                <a:spcPct val="100000"/>
              </a:lnSpc>
              <a:spcBef>
                <a:spcPts val="0"/>
              </a:spcBef>
              <a:buNone/>
            </a:pPr>
            <a:endParaRPr lang="nl-NL" sz="1800" b="1" i="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8ED10354-FCA4-1A31-FABC-40541DE6D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5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4BAB9E1-B910-91B2-64C7-A8A4BE9FFE50}"/>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C5B354-5449-73A3-C14D-1F7712FD8840}"/>
              </a:ext>
            </a:extLst>
          </p:cNvPr>
          <p:cNvSpPr>
            <a:spLocks noGrp="1"/>
          </p:cNvSpPr>
          <p:nvPr>
            <p:ph idx="1"/>
          </p:nvPr>
        </p:nvSpPr>
        <p:spPr>
          <a:xfrm>
            <a:off x="3370489" y="1407613"/>
            <a:ext cx="8201025"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F0B400"/>
                </a:solidFill>
                <a:cs typeface="Arial"/>
              </a:rPr>
              <a:t>Meer weten over de regeling?</a:t>
            </a:r>
            <a:endParaRPr lang="en-US" sz="2400" dirty="0">
              <a:solidFill>
                <a:srgbClr val="F0B400"/>
              </a:solidFill>
              <a:cs typeface="Arial"/>
            </a:endParaRPr>
          </a:p>
          <a:p>
            <a:pPr marL="0" indent="0">
              <a:lnSpc>
                <a:spcPct val="100000"/>
              </a:lnSpc>
              <a:spcBef>
                <a:spcPts val="0"/>
              </a:spcBef>
              <a:buNone/>
            </a:pPr>
            <a:r>
              <a:rPr lang="nl-NL" sz="1800" dirty="0">
                <a:solidFill>
                  <a:schemeClr val="bg1"/>
                </a:solidFill>
                <a:cs typeface="Arial"/>
              </a:rPr>
              <a:t>KCC NIJ </a:t>
            </a:r>
            <a:r>
              <a:rPr lang="nl-NL" sz="1800" dirty="0" err="1">
                <a:solidFill>
                  <a:schemeClr val="bg1"/>
                </a:solidFill>
                <a:cs typeface="Arial"/>
              </a:rPr>
              <a:t>Begun</a:t>
            </a:r>
            <a:r>
              <a:rPr lang="nl-NL" sz="1800" dirty="0">
                <a:solidFill>
                  <a:schemeClr val="bg1"/>
                </a:solidFill>
                <a:cs typeface="Arial"/>
              </a:rPr>
              <a:t> </a:t>
            </a:r>
          </a:p>
          <a:p>
            <a:pPr marL="0" indent="0">
              <a:lnSpc>
                <a:spcPct val="100000"/>
              </a:lnSpc>
              <a:spcBef>
                <a:spcPts val="0"/>
              </a:spcBef>
              <a:buNone/>
            </a:pPr>
            <a:r>
              <a:rPr lang="nl-NL" sz="1800" dirty="0">
                <a:solidFill>
                  <a:schemeClr val="bg1"/>
                </a:solidFill>
                <a:cs typeface="Arial"/>
              </a:rPr>
              <a:t>Bel op: 050 316 4400</a:t>
            </a:r>
          </a:p>
          <a:p>
            <a:pPr marL="0" indent="0">
              <a:lnSpc>
                <a:spcPct val="100000"/>
              </a:lnSpc>
              <a:spcBef>
                <a:spcPts val="0"/>
              </a:spcBef>
              <a:buNone/>
            </a:pPr>
            <a:r>
              <a:rPr lang="nl-NL" sz="1800" dirty="0">
                <a:solidFill>
                  <a:schemeClr val="bg1"/>
                </a:solidFill>
                <a:cs typeface="Arial"/>
              </a:rPr>
              <a:t> t/m vrij tussen 9.00 en 12.00 uur</a:t>
            </a:r>
          </a:p>
          <a:p>
            <a:pPr marL="0" indent="0">
              <a:lnSpc>
                <a:spcPct val="100000"/>
              </a:lnSpc>
              <a:spcBef>
                <a:spcPts val="0"/>
              </a:spcBef>
              <a:buNone/>
            </a:pPr>
            <a:r>
              <a:rPr lang="nl-NL" sz="1800" dirty="0">
                <a:solidFill>
                  <a:schemeClr val="bg1"/>
                </a:solidFill>
                <a:cs typeface="Arial"/>
              </a:rPr>
              <a:t>Do tussen 17.00 en 20.00 uur</a:t>
            </a:r>
            <a:endParaRPr lang="en-US" sz="1800" dirty="0">
              <a:solidFill>
                <a:schemeClr val="bg1"/>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r>
              <a:rPr lang="nl-NL" sz="1800" dirty="0">
                <a:solidFill>
                  <a:schemeClr val="bg1"/>
                </a:solidFill>
                <a:cs typeface="Arial"/>
              </a:rPr>
              <a:t>E-mail: isolatie@nijbegun.nl </a:t>
            </a: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endParaRPr lang="nl-NL" sz="1800" dirty="0">
              <a:solidFill>
                <a:schemeClr val="bg1"/>
              </a:solidFill>
              <a:cs typeface="Arial"/>
            </a:endParaRPr>
          </a:p>
          <a:p>
            <a:pPr marL="0" indent="0">
              <a:lnSpc>
                <a:spcPct val="100000"/>
              </a:lnSpc>
              <a:spcBef>
                <a:spcPts val="0"/>
              </a:spcBef>
              <a:buNone/>
            </a:pPr>
            <a:r>
              <a:rPr lang="nl-NL" sz="1800" b="1" dirty="0">
                <a:solidFill>
                  <a:srgbClr val="F0B400"/>
                </a:solidFill>
                <a:cs typeface="Arial"/>
              </a:rPr>
              <a:t>Ondersteuning nodig?</a:t>
            </a:r>
          </a:p>
          <a:p>
            <a:pPr marL="0" indent="0">
              <a:lnSpc>
                <a:spcPct val="100000"/>
              </a:lnSpc>
              <a:spcBef>
                <a:spcPts val="0"/>
              </a:spcBef>
              <a:buNone/>
            </a:pPr>
            <a:r>
              <a:rPr lang="nl-NL" sz="1800" b="1" dirty="0">
                <a:solidFill>
                  <a:srgbClr val="F0B400"/>
                </a:solidFill>
                <a:cs typeface="Arial"/>
              </a:rPr>
              <a:t>Meld je aan via de knop </a:t>
            </a:r>
            <a:r>
              <a:rPr lang="nl-NL" sz="1800" b="1" dirty="0">
                <a:solidFill>
                  <a:schemeClr val="bg1"/>
                </a:solidFill>
                <a:cs typeface="Arial"/>
              </a:rPr>
              <a:t>Ondersteuning</a:t>
            </a:r>
            <a:r>
              <a:rPr lang="nl-NL" sz="1800" b="1" dirty="0">
                <a:solidFill>
                  <a:srgbClr val="F0B400"/>
                </a:solidFill>
                <a:cs typeface="Arial"/>
              </a:rPr>
              <a:t> op isolatie.nijbegun.nl</a:t>
            </a:r>
            <a:endParaRPr lang="nl-NL" sz="1800" b="1" dirty="0">
              <a:solidFill>
                <a:schemeClr val="bg1"/>
              </a:solidFill>
              <a:cs typeface="Arial"/>
            </a:endParaRPr>
          </a:p>
        </p:txBody>
      </p:sp>
      <p:pic>
        <p:nvPicPr>
          <p:cNvPr id="4" name="Picture 2" descr="Logo-Gemeente-Tynaarlo-2283x1006 – Van de Poll Vastgoed">
            <a:extLst>
              <a:ext uri="{FF2B5EF4-FFF2-40B4-BE49-F238E27FC236}">
                <a16:creationId xmlns:a16="http://schemas.microsoft.com/office/drawing/2014/main" id="{1CD9ACE0-53A3-0147-6AB7-293033959F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60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443C5A1-B71A-741D-B7D9-C24BC18B316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4109B56-96B4-6EBE-75B3-B45B016C1151}"/>
              </a:ext>
            </a:extLst>
          </p:cNvPr>
          <p:cNvSpPr>
            <a:spLocks noGrp="1"/>
          </p:cNvSpPr>
          <p:nvPr>
            <p:ph idx="1"/>
          </p:nvPr>
        </p:nvSpPr>
        <p:spPr>
          <a:xfrm>
            <a:off x="3379198" y="1398905"/>
            <a:ext cx="8201025"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Lening bij Warmtefonds</a:t>
            </a:r>
          </a:p>
          <a:p>
            <a:pPr marL="0" indent="0">
              <a:lnSpc>
                <a:spcPct val="100000"/>
              </a:lnSpc>
              <a:spcBef>
                <a:spcPts val="0"/>
              </a:spcBef>
              <a:buNone/>
            </a:pPr>
            <a:endParaRPr lang="nl-NL" sz="1800" b="1" dirty="0">
              <a:solidFill>
                <a:srgbClr val="0C243F"/>
              </a:solidFill>
              <a:cs typeface="Arial"/>
            </a:endParaRPr>
          </a:p>
          <a:p>
            <a:pPr marL="0" indent="0">
              <a:lnSpc>
                <a:spcPct val="100000"/>
              </a:lnSpc>
              <a:spcBef>
                <a:spcPts val="0"/>
              </a:spcBef>
              <a:buNone/>
            </a:pPr>
            <a:r>
              <a:rPr lang="nl-NL" sz="1800" dirty="0">
                <a:cs typeface="Arial"/>
              </a:rPr>
              <a:t>Worden niet alle maatregelen (volledig) vergoed en kun je de rest van het bedrag niet in één keer betalen? Dan zijn er nog verschillende mogelijkheden. Zo kun je een lening afsluiten bij Nationaal Warmtefonds. Voor meer informatie: nationaalwarmtefonds.nl</a:t>
            </a:r>
            <a:br>
              <a:rPr lang="nl-NL" sz="1800" dirty="0">
                <a:cs typeface="Arial" panose="020B0604020202020204" pitchFamily="34" charset="0"/>
              </a:rPr>
            </a:br>
            <a:br>
              <a:rPr lang="nl-NL" sz="1800" dirty="0">
                <a:cs typeface="Arial" panose="020B0604020202020204" pitchFamily="34" charset="0"/>
              </a:rPr>
            </a:br>
            <a:r>
              <a:rPr lang="nl-NL" sz="1800" dirty="0">
                <a:cs typeface="Arial"/>
              </a:rPr>
              <a:t>Heb je een inkomen tot € 60.000? Dan betaal je geen rente, je lost alleen af.</a:t>
            </a:r>
            <a:br>
              <a:rPr lang="nl-NL" sz="1800" dirty="0">
                <a:cs typeface="Arial"/>
              </a:rPr>
            </a:br>
            <a:r>
              <a:rPr lang="nl-NL" sz="1800" dirty="0">
                <a:cs typeface="Arial"/>
              </a:rPr>
              <a:t>Is je inkomen hoger? Dan geldt een laag rentepercentage. </a:t>
            </a:r>
            <a:br>
              <a:rPr lang="nl-NL" sz="1800" dirty="0">
                <a:cs typeface="Arial"/>
              </a:rPr>
            </a:br>
            <a:br>
              <a:rPr lang="nl-NL" sz="1800" dirty="0">
                <a:cs typeface="Arial"/>
              </a:rPr>
            </a:br>
            <a:r>
              <a:rPr lang="nl-NL" sz="1800" dirty="0">
                <a:cs typeface="Arial"/>
              </a:rPr>
              <a:t>Je kunt de isolatieondersteuner vragen om de mogelijkheden voor je te onderzoeken.</a:t>
            </a:r>
          </a:p>
          <a:p>
            <a:pPr marL="0" indent="0">
              <a:lnSpc>
                <a:spcPct val="100000"/>
              </a:lnSpc>
              <a:spcBef>
                <a:spcPts val="0"/>
              </a:spcBef>
              <a:buNone/>
            </a:pPr>
            <a:r>
              <a:rPr lang="nl-NL" sz="1800" dirty="0">
                <a:cs typeface="Arial"/>
              </a:rPr>
              <a:t> </a:t>
            </a:r>
            <a:endParaRPr lang="nl-NL" sz="1800" dirty="0">
              <a:solidFill>
                <a:srgbClr val="000000"/>
              </a:solidFill>
              <a:cs typeface="Arial"/>
            </a:endParaRPr>
          </a:p>
        </p:txBody>
      </p:sp>
      <p:pic>
        <p:nvPicPr>
          <p:cNvPr id="4" name="Picture 2" descr="Logo-Gemeente-Tynaarlo-2283x1006 – Van de Poll Vastgoed">
            <a:extLst>
              <a:ext uri="{FF2B5EF4-FFF2-40B4-BE49-F238E27FC236}">
                <a16:creationId xmlns:a16="http://schemas.microsoft.com/office/drawing/2014/main" id="{0C738A90-EE40-8243-D85F-BCC5E268F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9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2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664E703-46A1-8030-6021-088857B4CEF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E2555DE-2F18-3521-56B0-1B1EA32ABA19}"/>
              </a:ext>
            </a:extLst>
          </p:cNvPr>
          <p:cNvSpPr>
            <a:spLocks noGrp="1"/>
          </p:cNvSpPr>
          <p:nvPr>
            <p:ph idx="1"/>
          </p:nvPr>
        </p:nvSpPr>
        <p:spPr>
          <a:xfrm>
            <a:off x="3292113" y="804152"/>
            <a:ext cx="3673370"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Waarom Nij </a:t>
            </a:r>
            <a:r>
              <a:rPr lang="nl-NL" sz="2400" b="1" dirty="0" err="1">
                <a:solidFill>
                  <a:srgbClr val="0C243F"/>
                </a:solidFill>
                <a:cs typeface="Arial"/>
              </a:rPr>
              <a:t>Begun</a:t>
            </a:r>
            <a:r>
              <a:rPr lang="nl-NL" sz="2400" b="1" dirty="0">
                <a:solidFill>
                  <a:srgbClr val="0C243F"/>
                </a:solidFill>
                <a:cs typeface="Arial"/>
              </a:rPr>
              <a:t>?</a:t>
            </a:r>
            <a:endParaRPr lang="en-US" sz="2400" dirty="0">
              <a:solidFill>
                <a:srgbClr val="0C243F"/>
              </a:solidFill>
              <a:cs typeface="Arial"/>
            </a:endParaRPr>
          </a:p>
          <a:p>
            <a:pPr marL="285750" indent="-285750">
              <a:lnSpc>
                <a:spcPct val="100000"/>
              </a:lnSpc>
              <a:spcBef>
                <a:spcPts val="0"/>
              </a:spcBef>
            </a:pPr>
            <a:endParaRPr lang="nl-NL" sz="1800" dirty="0">
              <a:solidFill>
                <a:srgbClr val="0C243F"/>
              </a:solidFill>
              <a:cs typeface="Arial"/>
            </a:endParaRPr>
          </a:p>
          <a:p>
            <a:pPr marL="285750" indent="-285750">
              <a:lnSpc>
                <a:spcPct val="100000"/>
              </a:lnSpc>
              <a:spcBef>
                <a:spcPts val="0"/>
              </a:spcBef>
            </a:pPr>
            <a:r>
              <a:rPr lang="nl-NL" sz="1800" b="1" dirty="0">
                <a:solidFill>
                  <a:srgbClr val="0C243F"/>
                </a:solidFill>
                <a:cs typeface="Arial"/>
              </a:rPr>
              <a:t>50 Herstelmaatregelen </a:t>
            </a:r>
            <a:r>
              <a:rPr lang="nl-NL" sz="1800" dirty="0">
                <a:solidFill>
                  <a:srgbClr val="0C243F"/>
                </a:solidFill>
                <a:cs typeface="Arial"/>
              </a:rPr>
              <a:t>voor de gevolgen van gaswinning</a:t>
            </a:r>
          </a:p>
          <a:p>
            <a:pPr marL="285750" indent="-285750">
              <a:lnSpc>
                <a:spcPct val="100000"/>
              </a:lnSpc>
              <a:spcBef>
                <a:spcPts val="0"/>
              </a:spcBef>
            </a:pPr>
            <a:r>
              <a:rPr lang="nl-NL" sz="1800" b="1" dirty="0">
                <a:solidFill>
                  <a:srgbClr val="0C243F"/>
                </a:solidFill>
                <a:cs typeface="Arial"/>
              </a:rPr>
              <a:t>Compensatie</a:t>
            </a:r>
            <a:r>
              <a:rPr lang="nl-NL" sz="1800" dirty="0">
                <a:solidFill>
                  <a:srgbClr val="0C243F"/>
                </a:solidFill>
                <a:cs typeface="Arial"/>
              </a:rPr>
              <a:t> voor de regio</a:t>
            </a:r>
            <a:endParaRPr lang="en-US" sz="1800" dirty="0">
              <a:solidFill>
                <a:srgbClr val="0C243F"/>
              </a:solidFill>
              <a:cs typeface="Arial"/>
            </a:endParaRPr>
          </a:p>
          <a:p>
            <a:pPr marL="285750" indent="-285750">
              <a:lnSpc>
                <a:spcPct val="100000"/>
              </a:lnSpc>
              <a:spcBef>
                <a:spcPts val="0"/>
              </a:spcBef>
            </a:pPr>
            <a:r>
              <a:rPr lang="nl-NL" sz="1800" b="1" dirty="0">
                <a:solidFill>
                  <a:srgbClr val="0C243F"/>
                </a:solidFill>
                <a:cs typeface="Arial"/>
              </a:rPr>
              <a:t>Herstel en betere toekomst </a:t>
            </a:r>
            <a:r>
              <a:rPr lang="nl-NL" sz="1800" dirty="0">
                <a:solidFill>
                  <a:srgbClr val="0C243F"/>
                </a:solidFill>
                <a:cs typeface="Arial"/>
              </a:rPr>
              <a:t>voor Groningen en Noord-Drenthe</a:t>
            </a:r>
            <a:endParaRPr lang="en-US" sz="1800" dirty="0">
              <a:solidFill>
                <a:srgbClr val="0C243F"/>
              </a:solidFill>
              <a:cs typeface="Arial"/>
            </a:endParaRPr>
          </a:p>
          <a:p>
            <a:pPr marL="285750" indent="-285750">
              <a:lnSpc>
                <a:spcPct val="100000"/>
              </a:lnSpc>
              <a:spcBef>
                <a:spcPts val="0"/>
              </a:spcBef>
            </a:pPr>
            <a:endParaRPr lang="nl-NL" sz="1800" dirty="0">
              <a:solidFill>
                <a:srgbClr val="0C243F"/>
              </a:solidFill>
              <a:cs typeface="Arial"/>
            </a:endParaRPr>
          </a:p>
          <a:p>
            <a:pPr marL="285750" indent="-285750">
              <a:lnSpc>
                <a:spcPct val="100000"/>
              </a:lnSpc>
              <a:spcBef>
                <a:spcPts val="0"/>
              </a:spcBef>
              <a:buFont typeface="Arial"/>
              <a:buChar char="•"/>
            </a:pPr>
            <a:r>
              <a:rPr lang="nl-NL" sz="1800" dirty="0">
                <a:solidFill>
                  <a:srgbClr val="0C243F"/>
                </a:solidFill>
                <a:cs typeface="Arial"/>
              </a:rPr>
              <a:t>Sociale agenda</a:t>
            </a:r>
            <a:endParaRPr lang="en-US" sz="1800" dirty="0">
              <a:solidFill>
                <a:srgbClr val="0C243F"/>
              </a:solidFill>
              <a:cs typeface="Arial"/>
            </a:endParaRPr>
          </a:p>
          <a:p>
            <a:pPr marL="285750" indent="-285750">
              <a:lnSpc>
                <a:spcPct val="100000"/>
              </a:lnSpc>
              <a:spcBef>
                <a:spcPts val="0"/>
              </a:spcBef>
              <a:buFont typeface="Arial"/>
              <a:buChar char="•"/>
            </a:pPr>
            <a:r>
              <a:rPr lang="nl-NL" sz="1800" dirty="0">
                <a:solidFill>
                  <a:srgbClr val="0C243F"/>
                </a:solidFill>
                <a:cs typeface="Arial"/>
              </a:rPr>
              <a:t>Economische agenda</a:t>
            </a:r>
            <a:endParaRPr lang="en-US" sz="1800" dirty="0">
              <a:solidFill>
                <a:srgbClr val="0C243F"/>
              </a:solidFill>
              <a:cs typeface="Arial"/>
            </a:endParaRPr>
          </a:p>
          <a:p>
            <a:pPr marL="285750" indent="-285750">
              <a:lnSpc>
                <a:spcPct val="100000"/>
              </a:lnSpc>
              <a:spcBef>
                <a:spcPts val="0"/>
              </a:spcBef>
              <a:buFont typeface="Arial"/>
              <a:buChar char="•"/>
            </a:pPr>
            <a:r>
              <a:rPr lang="nl-NL" sz="1800" dirty="0">
                <a:solidFill>
                  <a:srgbClr val="0C243F"/>
                </a:solidFill>
                <a:cs typeface="Arial"/>
              </a:rPr>
              <a:t>Isolatieaanpak</a:t>
            </a:r>
          </a:p>
          <a:p>
            <a:pPr marL="0" indent="0">
              <a:lnSpc>
                <a:spcPct val="100000"/>
              </a:lnSpc>
              <a:spcBef>
                <a:spcPts val="0"/>
              </a:spcBef>
              <a:buNone/>
            </a:pPr>
            <a:endParaRPr lang="nl-NL" sz="1800" b="1" dirty="0">
              <a:solidFill>
                <a:srgbClr val="FF0000"/>
              </a:solidFill>
              <a:cs typeface="Arial"/>
            </a:endParaRPr>
          </a:p>
        </p:txBody>
      </p:sp>
      <p:pic>
        <p:nvPicPr>
          <p:cNvPr id="2" name="Picture 2" descr="Logo-Gemeente-Tynaarlo-2283x1006 – Van de Poll Vastgoed">
            <a:extLst>
              <a:ext uri="{FF2B5EF4-FFF2-40B4-BE49-F238E27FC236}">
                <a16:creationId xmlns:a16="http://schemas.microsoft.com/office/drawing/2014/main" id="{03A377C2-AC9A-3F94-A687-93A2F12B67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960DE13-46E3-48C8-65B7-49EC347F5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779" y="708109"/>
            <a:ext cx="3552825"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3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703BA1F-E46C-6010-D06E-BED0704893E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E27F8B0-F62F-BC39-5B91-845A77D03EBC}"/>
              </a:ext>
            </a:extLst>
          </p:cNvPr>
          <p:cNvSpPr>
            <a:spLocks noGrp="1"/>
          </p:cNvSpPr>
          <p:nvPr>
            <p:ph idx="1"/>
          </p:nvPr>
        </p:nvSpPr>
        <p:spPr>
          <a:xfrm>
            <a:off x="3361781" y="1407613"/>
            <a:ext cx="8201025"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Doel van de isolatieaanpak</a:t>
            </a:r>
            <a:endParaRPr lang="en-US" sz="2400" dirty="0">
              <a:solidFill>
                <a:srgbClr val="0C243F"/>
              </a:solidFill>
              <a:cs typeface="Arial"/>
            </a:endParaRPr>
          </a:p>
          <a:p>
            <a:pPr marL="0" indent="0">
              <a:lnSpc>
                <a:spcPct val="100000"/>
              </a:lnSpc>
              <a:spcBef>
                <a:spcPts val="0"/>
              </a:spcBef>
              <a:buNone/>
            </a:pPr>
            <a:endParaRPr lang="nl-NL" sz="2000" dirty="0">
              <a:solidFill>
                <a:srgbClr val="0C243F"/>
              </a:solidFill>
              <a:cs typeface="Arial"/>
            </a:endParaRPr>
          </a:p>
          <a:p>
            <a:pPr marL="0" indent="0">
              <a:buNone/>
            </a:pPr>
            <a:r>
              <a:rPr lang="nl-NL" sz="1800" dirty="0">
                <a:cs typeface="Arial" panose="020B0604020202020204" pitchFamily="34" charset="0"/>
              </a:rPr>
              <a:t>Groningen en Noord-Drenthe willen de eerste regio in Nederland zijn die aardgasvrij wordt. Isolatie is daarin een belangrijke stap. Voor deze aanpak is in totaal €1,65 miljard beschikbaar.</a:t>
            </a:r>
          </a:p>
          <a:p>
            <a:pPr marL="0" indent="0">
              <a:buNone/>
            </a:pPr>
            <a:endParaRPr lang="nl-NL" sz="1800" dirty="0">
              <a:cs typeface="Arial" panose="020B0604020202020204" pitchFamily="34" charset="0"/>
            </a:endParaRPr>
          </a:p>
          <a:p>
            <a:pPr marL="0" indent="0">
              <a:buNone/>
            </a:pPr>
            <a:r>
              <a:rPr lang="nl-NL" sz="1800" dirty="0">
                <a:cs typeface="Arial" panose="020B0604020202020204" pitchFamily="34" charset="0"/>
              </a:rPr>
              <a:t>Het doel van de extra bijdrage is om woningen (zowel koop- als huurwoningen) die qua energiezuinigheid nog te wensen overlaten te verbeteren, zodat deze woningen in 2035 qua isolatie klaar zijn om van het aardgas af te gaan. </a:t>
            </a:r>
          </a:p>
          <a:p>
            <a:pPr marL="0" indent="0">
              <a:buNone/>
            </a:pPr>
            <a:endParaRPr lang="nl-NL" sz="1800" dirty="0">
              <a:cs typeface="Arial" panose="020B0604020202020204" pitchFamily="34" charset="0"/>
            </a:endParaRPr>
          </a:p>
          <a:p>
            <a:pPr marL="0" indent="0">
              <a:buNone/>
            </a:pPr>
            <a:r>
              <a:rPr lang="nl-NL" sz="1800" dirty="0">
                <a:cs typeface="Arial" panose="020B0604020202020204" pitchFamily="34" charset="0"/>
              </a:rPr>
              <a:t>Woningen gebouwd na 1 juli 2012 zijn al goed genoeg geïsoleerd.</a:t>
            </a:r>
          </a:p>
          <a:p>
            <a:pPr marL="0" indent="0">
              <a:buNone/>
            </a:pPr>
            <a:endParaRPr lang="nl-NL" sz="1800" dirty="0">
              <a:cs typeface="Arial" panose="020B0604020202020204" pitchFamily="34" charset="0"/>
            </a:endParaRPr>
          </a:p>
          <a:p>
            <a:pPr marL="0" indent="0">
              <a:buNone/>
            </a:pPr>
            <a:endParaRPr lang="nl-NL" sz="1800" dirty="0">
              <a:cs typeface="Arial" panose="020B0604020202020204" pitchFamily="34" charset="0"/>
            </a:endParaRPr>
          </a:p>
          <a:p>
            <a:pPr marL="0" indent="0">
              <a:buNone/>
            </a:pPr>
            <a:endParaRPr lang="nl-NL" sz="1800" dirty="0">
              <a:cs typeface="Arial" panose="020B0604020202020204" pitchFamily="34" charset="0"/>
            </a:endParaRPr>
          </a:p>
          <a:p>
            <a:pPr marL="0" indent="0">
              <a:buNone/>
            </a:pPr>
            <a:endParaRPr lang="nl-NL" sz="2000" dirty="0">
              <a:cs typeface="Arial" panose="020B0604020202020204" pitchFamily="34" charset="0"/>
            </a:endParaRPr>
          </a:p>
          <a:p>
            <a:pPr marL="0" indent="0">
              <a:lnSpc>
                <a:spcPct val="100000"/>
              </a:lnSpc>
              <a:spcBef>
                <a:spcPts val="0"/>
              </a:spcBef>
              <a:buNone/>
            </a:pPr>
            <a:endParaRPr lang="nl-NL" sz="2000" b="1" dirty="0">
              <a:solidFill>
                <a:srgbClr val="0C243F"/>
              </a:solidFill>
              <a:cs typeface="Arial"/>
            </a:endParaRPr>
          </a:p>
          <a:p>
            <a:pPr marL="0" indent="0">
              <a:lnSpc>
                <a:spcPct val="100000"/>
              </a:lnSpc>
              <a:spcBef>
                <a:spcPts val="0"/>
              </a:spcBef>
              <a:buNone/>
            </a:pPr>
            <a:endParaRPr lang="nl-NL" sz="20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21F2B785-5D0C-B4AC-EA4F-1E67D145F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3">
            <a:extLst>
              <a:ext uri="{FF2B5EF4-FFF2-40B4-BE49-F238E27FC236}">
                <a16:creationId xmlns:a16="http://schemas.microsoft.com/office/drawing/2014/main" id="{2D6F66C4-F2F5-76D3-5AEF-9ADE236FD51D}"/>
              </a:ext>
            </a:extLst>
          </p:cNvPr>
          <p:cNvSpPr>
            <a:spLocks noGrp="1"/>
          </p:cNvSpPr>
          <p:nvPr/>
        </p:nvSpPr>
        <p:spPr>
          <a:xfrm>
            <a:off x="4828674" y="3429000"/>
            <a:ext cx="4170947" cy="2803525"/>
          </a:xfrm>
          <a:prstGeom prst="rect">
            <a:avLst/>
          </a:prstGeom>
        </p:spPr>
        <p:txBody>
          <a:bodyPr vert="horz" lIns="91440" tIns="45720" rIns="91440" bIns="45720" numCol="1" rtlCol="0">
            <a:normAutofit/>
          </a:bodyPr>
          <a:lstStyle>
            <a:lvl1pPr marL="0" indent="0" algn="l" defTabSz="914400" rtl="0" eaLnBrk="1" latinLnBrk="0" hangingPunct="1">
              <a:lnSpc>
                <a:spcPct val="100000"/>
              </a:lnSpc>
              <a:spcBef>
                <a:spcPts val="0"/>
              </a:spcBef>
              <a:buFont typeface="Wingdings 3" panose="05040102010807070707" pitchFamily="18" charset="2"/>
              <a:buNone/>
              <a:defRPr sz="2400" b="0" kern="1200">
                <a:solidFill>
                  <a:schemeClr val="bg1"/>
                </a:solidFill>
                <a:latin typeface="+mn-lt"/>
                <a:ea typeface="+mn-ea"/>
                <a:cs typeface="+mn-cs"/>
              </a:defRPr>
            </a:lvl1pPr>
            <a:lvl2pPr marL="357188" indent="-357188" algn="l" defTabSz="914400" rtl="0" eaLnBrk="1" latinLnBrk="0" hangingPunct="1">
              <a:lnSpc>
                <a:spcPct val="100000"/>
              </a:lnSpc>
              <a:spcBef>
                <a:spcPts val="0"/>
              </a:spcBef>
              <a:buClrTx/>
              <a:buFont typeface="Wingdings 3" panose="05040102010807070707" pitchFamily="18" charset="2"/>
              <a:buChar char="}"/>
              <a:tabLst>
                <a:tab pos="357188" algn="l"/>
              </a:tabLst>
              <a:defRPr sz="2400" b="0" kern="1200">
                <a:solidFill>
                  <a:schemeClr val="bg1"/>
                </a:solidFill>
                <a:latin typeface="+mn-lt"/>
                <a:ea typeface="+mn-ea"/>
                <a:cs typeface="+mn-cs"/>
              </a:defRPr>
            </a:lvl2pPr>
            <a:lvl3pPr marL="715963" indent="-358775" algn="l" defTabSz="914400" rtl="0" eaLnBrk="1" latinLnBrk="0" hangingPunct="1">
              <a:lnSpc>
                <a:spcPct val="100000"/>
              </a:lnSpc>
              <a:spcBef>
                <a:spcPts val="0"/>
              </a:spcBef>
              <a:buClrTx/>
              <a:buFont typeface="Corbel" panose="020B0503020204020204" pitchFamily="34" charset="0"/>
              <a:buChar char="-"/>
              <a:defRPr sz="2400" b="0" kern="1200">
                <a:solidFill>
                  <a:schemeClr val="tx2"/>
                </a:solidFill>
                <a:latin typeface="+mn-lt"/>
                <a:ea typeface="+mn-ea"/>
                <a:cs typeface="+mn-cs"/>
              </a:defRPr>
            </a:lvl3pPr>
            <a:lvl4pPr marL="1168400" indent="-452438" algn="l" defTabSz="914400" rtl="0" eaLnBrk="1" latinLnBrk="0" hangingPunct="1">
              <a:lnSpc>
                <a:spcPct val="100000"/>
              </a:lnSpc>
              <a:spcBef>
                <a:spcPts val="0"/>
              </a:spcBef>
              <a:buFont typeface="Wingdings 3" panose="05040102010807070707" pitchFamily="18" charset="2"/>
              <a:buChar char="}"/>
              <a:defRPr sz="2400" b="0" kern="1200">
                <a:solidFill>
                  <a:schemeClr val="tx2"/>
                </a:solidFill>
                <a:latin typeface="+mn-lt"/>
                <a:ea typeface="+mn-ea"/>
                <a:cs typeface="+mn-cs"/>
              </a:defRPr>
            </a:lvl4pPr>
            <a:lvl5pPr marL="1527175" indent="-358775" algn="l" defTabSz="914400" rtl="0" eaLnBrk="1" latinLnBrk="0" hangingPunct="1">
              <a:lnSpc>
                <a:spcPct val="100000"/>
              </a:lnSpc>
              <a:spcBef>
                <a:spcPts val="0"/>
              </a:spcBef>
              <a:buFont typeface="Corbel" panose="020B0503020204020204" pitchFamily="34" charset="0"/>
              <a:buChar char="⁻"/>
              <a:defRPr sz="2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tx2"/>
              </a:solidFill>
            </a:endParaRPr>
          </a:p>
        </p:txBody>
      </p:sp>
    </p:spTree>
    <p:extLst>
      <p:ext uri="{BB962C8B-B14F-4D97-AF65-F5344CB8AC3E}">
        <p14:creationId xmlns:p14="http://schemas.microsoft.com/office/powerpoint/2010/main" val="120118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B132714-9C62-3C3F-135E-7AB254CE80A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B63D9A-4251-93AD-B5B9-2ACADC5CE622}"/>
              </a:ext>
            </a:extLst>
          </p:cNvPr>
          <p:cNvSpPr>
            <a:spLocks noGrp="1"/>
          </p:cNvSpPr>
          <p:nvPr>
            <p:ph idx="1"/>
          </p:nvPr>
        </p:nvSpPr>
        <p:spPr>
          <a:xfrm>
            <a:off x="3370489" y="1390196"/>
            <a:ext cx="4937769"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De isolatiesubsidie is voor: </a:t>
            </a:r>
            <a:endParaRPr lang="en-US" sz="2400" dirty="0">
              <a:solidFill>
                <a:srgbClr val="000000"/>
              </a:solidFill>
              <a:cs typeface="Arial"/>
            </a:endParaRPr>
          </a:p>
          <a:p>
            <a:pPr marL="0" indent="0">
              <a:lnSpc>
                <a:spcPct val="100000"/>
              </a:lnSpc>
              <a:spcBef>
                <a:spcPts val="0"/>
              </a:spcBef>
              <a:buNone/>
            </a:pPr>
            <a:endParaRPr lang="nl-NL" sz="1800" dirty="0">
              <a:solidFill>
                <a:srgbClr val="000000"/>
              </a:solidFill>
              <a:cs typeface="Arial"/>
            </a:endParaRPr>
          </a:p>
          <a:p>
            <a:pPr marL="0" indent="0">
              <a:lnSpc>
                <a:spcPct val="100000"/>
              </a:lnSpc>
              <a:spcBef>
                <a:spcPts val="0"/>
              </a:spcBef>
              <a:buNone/>
            </a:pPr>
            <a:r>
              <a:rPr lang="nl-NL" sz="1800" dirty="0">
                <a:solidFill>
                  <a:srgbClr val="0C243F"/>
                </a:solidFill>
                <a:cs typeface="Arial"/>
              </a:rPr>
              <a:t>Woningeigenaren in de provincie Groningen en de Drentse gemeenten Noordenveld, Aa en Hunze en Tynaarlo</a:t>
            </a:r>
            <a:endParaRPr lang="en-US" sz="1800" dirty="0">
              <a:solidFill>
                <a:srgbClr val="000000"/>
              </a:solidFill>
              <a:cs typeface="Arial"/>
            </a:endParaRPr>
          </a:p>
          <a:p>
            <a:pPr marL="0" indent="0">
              <a:lnSpc>
                <a:spcPct val="100000"/>
              </a:lnSpc>
              <a:spcBef>
                <a:spcPts val="0"/>
              </a:spcBef>
              <a:buNone/>
            </a:pPr>
            <a:endParaRPr lang="nl-NL" sz="1800" dirty="0">
              <a:solidFill>
                <a:srgbClr val="000000"/>
              </a:solidFill>
              <a:cs typeface="Arial"/>
            </a:endParaRPr>
          </a:p>
          <a:p>
            <a:pPr marL="0" indent="0">
              <a:lnSpc>
                <a:spcPct val="100000"/>
              </a:lnSpc>
              <a:spcBef>
                <a:spcPts val="0"/>
              </a:spcBef>
              <a:buNone/>
            </a:pPr>
            <a:endParaRPr lang="nl-NL" sz="1800" dirty="0">
              <a:solidFill>
                <a:srgbClr val="000000"/>
              </a:solidFill>
              <a:cs typeface="Arial"/>
            </a:endParaRPr>
          </a:p>
          <a:p>
            <a:pPr marL="0" indent="0">
              <a:lnSpc>
                <a:spcPct val="100000"/>
              </a:lnSpc>
              <a:spcBef>
                <a:spcPts val="0"/>
              </a:spcBef>
              <a:buNone/>
            </a:pPr>
            <a:r>
              <a:rPr lang="nl-NL" sz="1800" i="1" dirty="0">
                <a:solidFill>
                  <a:srgbClr val="0C243F"/>
                </a:solidFill>
                <a:cs typeface="Arial"/>
              </a:rPr>
              <a:t>Ook voor eigenaren van een:</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Vereniging van Eigenaren (VvE)</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Woonvereniging</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Wooncoöperatie</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Monument</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Woonboot</a:t>
            </a:r>
            <a:endParaRPr lang="en-US" sz="1800" dirty="0">
              <a:solidFill>
                <a:srgbClr val="000000"/>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Woonwagen</a:t>
            </a:r>
            <a:endParaRPr lang="en-US" sz="1800" dirty="0">
              <a:solidFill>
                <a:srgbClr val="000000"/>
              </a:solidFill>
              <a:cs typeface="Arial"/>
            </a:endParaRPr>
          </a:p>
          <a:p>
            <a:pPr marL="0" indent="0">
              <a:lnSpc>
                <a:spcPct val="100000"/>
              </a:lnSpc>
              <a:spcBef>
                <a:spcPts val="0"/>
              </a:spcBef>
              <a:buNone/>
            </a:pPr>
            <a:endParaRPr lang="nl-NL" sz="1800" dirty="0">
              <a:solidFill>
                <a:srgbClr val="000000"/>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D89C7D7B-52FA-EEEB-2759-E254344D2B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AD340411-A674-A8F8-DE5D-BCFE4FF3D20D}"/>
              </a:ext>
            </a:extLst>
          </p:cNvPr>
          <p:cNvSpPr txBox="1">
            <a:spLocks/>
          </p:cNvSpPr>
          <p:nvPr/>
        </p:nvSpPr>
        <p:spPr>
          <a:xfrm>
            <a:off x="9132193" y="2426376"/>
            <a:ext cx="2312556" cy="265198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0"/>
              </a:spcBef>
              <a:buFont typeface="Arial" panose="020B0604020202020204" pitchFamily="34" charset="0"/>
              <a:buNone/>
            </a:pPr>
            <a:endParaRPr lang="nl-NL" sz="2400" b="1" dirty="0">
              <a:solidFill>
                <a:srgbClr val="0C243F"/>
              </a:solidFill>
              <a:cs typeface="Arial"/>
            </a:endParaRPr>
          </a:p>
          <a:p>
            <a:pPr marL="0" indent="0">
              <a:lnSpc>
                <a:spcPct val="100000"/>
              </a:lnSpc>
              <a:spcBef>
                <a:spcPts val="0"/>
              </a:spcBef>
              <a:buFont typeface="Arial" panose="020B0604020202020204" pitchFamily="34" charset="0"/>
              <a:buNone/>
            </a:pPr>
            <a:r>
              <a:rPr lang="nl-NL" sz="1600" b="1" dirty="0">
                <a:solidFill>
                  <a:srgbClr val="0C243F"/>
                </a:solidFill>
                <a:cs typeface="Arial"/>
              </a:rPr>
              <a:t>Voordelen van isoleren en ventileren</a:t>
            </a:r>
            <a:endParaRPr lang="en-US" sz="1600" b="1" dirty="0">
              <a:solidFill>
                <a:srgbClr val="0C243F"/>
              </a:solidFill>
              <a:cs typeface="Arial"/>
            </a:endParaRPr>
          </a:p>
          <a:p>
            <a:pPr marL="0" indent="0">
              <a:lnSpc>
                <a:spcPct val="100000"/>
              </a:lnSpc>
              <a:spcBef>
                <a:spcPts val="0"/>
              </a:spcBef>
              <a:buFont typeface="Arial" panose="020B0604020202020204" pitchFamily="34" charset="0"/>
              <a:buNone/>
            </a:pPr>
            <a:endParaRPr lang="nl-NL" sz="1100" b="1" dirty="0">
              <a:solidFill>
                <a:srgbClr val="0C243F"/>
              </a:solidFill>
              <a:cs typeface="Arial"/>
            </a:endParaRPr>
          </a:p>
          <a:p>
            <a:pPr marL="285750" indent="-285750">
              <a:lnSpc>
                <a:spcPct val="100000"/>
              </a:lnSpc>
              <a:spcBef>
                <a:spcPts val="0"/>
              </a:spcBef>
              <a:buFont typeface="Wingdings,Sans-Serif"/>
              <a:buChar char="ü"/>
            </a:pPr>
            <a:r>
              <a:rPr lang="nl-NL" sz="1400" dirty="0">
                <a:solidFill>
                  <a:srgbClr val="0C243F"/>
                </a:solidFill>
                <a:cs typeface="Arial"/>
              </a:rPr>
              <a:t>Je bespaart op je energiekosten</a:t>
            </a:r>
            <a:endParaRPr lang="en-US" sz="1400" dirty="0">
              <a:solidFill>
                <a:srgbClr val="0C243F"/>
              </a:solidFill>
              <a:cs typeface="Arial"/>
            </a:endParaRPr>
          </a:p>
          <a:p>
            <a:pPr marL="285750" indent="-285750">
              <a:lnSpc>
                <a:spcPct val="100000"/>
              </a:lnSpc>
              <a:spcBef>
                <a:spcPts val="0"/>
              </a:spcBef>
              <a:buFont typeface="Wingdings,Sans-Serif"/>
              <a:buChar char="ü"/>
            </a:pPr>
            <a:r>
              <a:rPr lang="nl-NL" sz="1400" dirty="0">
                <a:solidFill>
                  <a:srgbClr val="0C243F"/>
                </a:solidFill>
                <a:cs typeface="Arial"/>
              </a:rPr>
              <a:t>Je woont comfortabeler</a:t>
            </a:r>
            <a:endParaRPr lang="en-US" sz="1400" dirty="0">
              <a:solidFill>
                <a:srgbClr val="0C243F"/>
              </a:solidFill>
              <a:cs typeface="Arial"/>
            </a:endParaRPr>
          </a:p>
          <a:p>
            <a:pPr marL="285750" indent="-285750">
              <a:lnSpc>
                <a:spcPct val="100000"/>
              </a:lnSpc>
              <a:spcBef>
                <a:spcPts val="0"/>
              </a:spcBef>
              <a:buFont typeface="Wingdings,Sans-Serif"/>
              <a:buChar char="ü"/>
            </a:pPr>
            <a:r>
              <a:rPr lang="nl-NL" sz="1400" dirty="0">
                <a:solidFill>
                  <a:srgbClr val="0C243F"/>
                </a:solidFill>
                <a:cs typeface="Arial"/>
              </a:rPr>
              <a:t>Je zorgt voor een gezond binnenklimaat</a:t>
            </a:r>
            <a:endParaRPr lang="en-US" sz="1400" dirty="0">
              <a:solidFill>
                <a:srgbClr val="0C243F"/>
              </a:solidFill>
              <a:cs typeface="Arial"/>
            </a:endParaRPr>
          </a:p>
          <a:p>
            <a:pPr marL="285750" indent="-285750">
              <a:lnSpc>
                <a:spcPct val="100000"/>
              </a:lnSpc>
              <a:spcBef>
                <a:spcPts val="0"/>
              </a:spcBef>
              <a:buFont typeface="Arial,Sans-Serif"/>
              <a:buChar char="•"/>
            </a:pPr>
            <a:endParaRPr lang="nl-NL" sz="2000" dirty="0">
              <a:solidFill>
                <a:srgbClr val="0C243F"/>
              </a:solidFill>
              <a:cs typeface="Arial"/>
            </a:endParaRPr>
          </a:p>
          <a:p>
            <a:pPr marL="0" indent="0">
              <a:lnSpc>
                <a:spcPct val="100000"/>
              </a:lnSpc>
              <a:spcBef>
                <a:spcPts val="0"/>
              </a:spcBef>
              <a:buFont typeface="Arial" panose="020B0604020202020204" pitchFamily="34" charset="0"/>
              <a:buNone/>
            </a:pPr>
            <a:endParaRPr lang="nl-NL" sz="2000" dirty="0">
              <a:solidFill>
                <a:srgbClr val="0C243F"/>
              </a:solidFill>
              <a:cs typeface="Arial"/>
            </a:endParaRPr>
          </a:p>
          <a:p>
            <a:pPr marL="0" indent="0">
              <a:lnSpc>
                <a:spcPct val="100000"/>
              </a:lnSpc>
              <a:spcBef>
                <a:spcPts val="0"/>
              </a:spcBef>
              <a:buFont typeface="Arial" panose="020B0604020202020204" pitchFamily="34" charset="0"/>
              <a:buNone/>
            </a:pPr>
            <a:endParaRPr lang="nl-NL" sz="2000" b="1" dirty="0">
              <a:solidFill>
                <a:srgbClr val="0C243F"/>
              </a:solidFill>
              <a:cs typeface="Arial"/>
            </a:endParaRPr>
          </a:p>
          <a:p>
            <a:pPr marL="0" indent="0">
              <a:lnSpc>
                <a:spcPct val="100000"/>
              </a:lnSpc>
              <a:spcBef>
                <a:spcPts val="0"/>
              </a:spcBef>
              <a:buFont typeface="Arial" panose="020B0604020202020204" pitchFamily="34" charset="0"/>
              <a:buNone/>
            </a:pPr>
            <a:endParaRPr lang="nl-NL" sz="2000" b="1" dirty="0">
              <a:solidFill>
                <a:srgbClr val="0C243F"/>
              </a:solidFill>
              <a:cs typeface="Arial"/>
            </a:endParaRPr>
          </a:p>
        </p:txBody>
      </p:sp>
    </p:spTree>
    <p:extLst>
      <p:ext uri="{BB962C8B-B14F-4D97-AF65-F5344CB8AC3E}">
        <p14:creationId xmlns:p14="http://schemas.microsoft.com/office/powerpoint/2010/main" val="246733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B8B9D4A-9D68-FFC3-F4A6-F9130C68734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3E11AFD-DC83-81CA-80CE-C2C1F6C30137}"/>
              </a:ext>
            </a:extLst>
          </p:cNvPr>
          <p:cNvSpPr>
            <a:spLocks noGrp="1"/>
          </p:cNvSpPr>
          <p:nvPr>
            <p:ph idx="1"/>
          </p:nvPr>
        </p:nvSpPr>
        <p:spPr>
          <a:xfrm>
            <a:off x="3367051" y="1383951"/>
            <a:ext cx="8694715" cy="5030959"/>
          </a:xfrm>
        </p:spPr>
        <p:txBody>
          <a:bodyPr vert="horz" lIns="91440" tIns="45720" rIns="91440" bIns="45720" rtlCol="0" anchor="t">
            <a:normAutofit/>
          </a:bodyPr>
          <a:lstStyle/>
          <a:p>
            <a:pPr>
              <a:buNone/>
            </a:pPr>
            <a:r>
              <a:rPr lang="nl-NL" sz="2400" b="1" dirty="0">
                <a:solidFill>
                  <a:srgbClr val="0C243F"/>
                </a:solidFill>
                <a:ea typeface="+mn-lt"/>
                <a:cs typeface="+mn-lt"/>
              </a:rPr>
              <a:t>Hoeveel subsidie? </a:t>
            </a:r>
            <a:endParaRPr lang="nl-NL" sz="2400" b="1" dirty="0">
              <a:cs typeface="Arial"/>
            </a:endParaRPr>
          </a:p>
          <a:p>
            <a:pPr marL="0" indent="0">
              <a:lnSpc>
                <a:spcPct val="100000"/>
              </a:lnSpc>
              <a:spcBef>
                <a:spcPts val="0"/>
              </a:spcBef>
              <a:buNone/>
            </a:pPr>
            <a:endParaRPr lang="nl-NL" sz="1800" dirty="0">
              <a:solidFill>
                <a:srgbClr val="000000"/>
              </a:solidFill>
              <a:cs typeface="Arial"/>
            </a:endParaRPr>
          </a:p>
          <a:p>
            <a:pPr>
              <a:lnSpc>
                <a:spcPct val="100000"/>
              </a:lnSpc>
              <a:buNone/>
            </a:pPr>
            <a:r>
              <a:rPr lang="nl-NL" sz="1800" dirty="0">
                <a:solidFill>
                  <a:srgbClr val="0C243F"/>
                </a:solidFill>
                <a:ea typeface="+mn-lt"/>
                <a:cs typeface="+mn-lt"/>
              </a:rPr>
              <a:t>Hoeveel subsidie je krijgt, hangt af van je inkomen: </a:t>
            </a:r>
            <a:endParaRPr lang="nl-NL" sz="1800" dirty="0">
              <a:cs typeface="Arial"/>
            </a:endParaRPr>
          </a:p>
          <a:p>
            <a:pPr marL="0" indent="0">
              <a:lnSpc>
                <a:spcPct val="100000"/>
              </a:lnSpc>
              <a:buNone/>
            </a:pPr>
            <a:r>
              <a:rPr lang="nl-NL" sz="1800" b="1" dirty="0">
                <a:solidFill>
                  <a:srgbClr val="0C243F"/>
                </a:solidFill>
                <a:ea typeface="+mn-lt"/>
                <a:cs typeface="+mn-lt"/>
              </a:rPr>
              <a:t>100% subsidie met een maximum van €40.000 voor: </a:t>
            </a:r>
            <a:endParaRPr lang="nl-NL" sz="1800" b="1" dirty="0">
              <a:cs typeface="Arial"/>
            </a:endParaRPr>
          </a:p>
          <a:p>
            <a:pPr>
              <a:lnSpc>
                <a:spcPct val="100000"/>
              </a:lnSpc>
            </a:pPr>
            <a:r>
              <a:rPr lang="nl-NL" sz="1800" dirty="0">
                <a:solidFill>
                  <a:srgbClr val="0C243F"/>
                </a:solidFill>
                <a:ea typeface="+mn-lt"/>
                <a:cs typeface="+mn-lt"/>
              </a:rPr>
              <a:t>Eigenaren met een verzamelinkomen tot 140% van het sociaal minimum </a:t>
            </a:r>
            <a:br>
              <a:rPr lang="nl-NL" sz="1800" dirty="0">
                <a:solidFill>
                  <a:srgbClr val="0C243F"/>
                </a:solidFill>
                <a:ea typeface="+mn-lt"/>
                <a:cs typeface="+mn-lt"/>
              </a:rPr>
            </a:br>
            <a:endParaRPr lang="nl-NL" sz="1800" dirty="0">
              <a:cs typeface="Arial"/>
            </a:endParaRPr>
          </a:p>
          <a:p>
            <a:pPr>
              <a:lnSpc>
                <a:spcPct val="100000"/>
              </a:lnSpc>
              <a:buNone/>
            </a:pPr>
            <a:r>
              <a:rPr lang="nl-NL" sz="1800" b="1" dirty="0">
                <a:solidFill>
                  <a:srgbClr val="0C243F"/>
                </a:solidFill>
                <a:ea typeface="+mn-lt"/>
                <a:cs typeface="+mn-lt"/>
              </a:rPr>
              <a:t>50% subsidie met een maximumbedrag van €20.000 voor: </a:t>
            </a:r>
            <a:endParaRPr lang="nl-NL" sz="1800" b="1" dirty="0">
              <a:cs typeface="Arial"/>
            </a:endParaRPr>
          </a:p>
          <a:p>
            <a:pPr>
              <a:lnSpc>
                <a:spcPct val="100000"/>
              </a:lnSpc>
            </a:pPr>
            <a:r>
              <a:rPr lang="nl-NL" sz="1800" dirty="0">
                <a:solidFill>
                  <a:srgbClr val="0C243F"/>
                </a:solidFill>
                <a:ea typeface="+mn-lt"/>
                <a:cs typeface="+mn-lt"/>
              </a:rPr>
              <a:t>Overige woningeigenaren</a:t>
            </a:r>
          </a:p>
          <a:p>
            <a:pPr>
              <a:lnSpc>
                <a:spcPct val="100000"/>
              </a:lnSpc>
            </a:pPr>
            <a:endParaRPr lang="nl-NL" sz="1800" dirty="0">
              <a:solidFill>
                <a:srgbClr val="0C243F"/>
              </a:solidFill>
              <a:ea typeface="+mn-lt"/>
              <a:cs typeface="+mn-lt"/>
            </a:endParaRPr>
          </a:p>
          <a:p>
            <a:pPr>
              <a:lnSpc>
                <a:spcPct val="100000"/>
              </a:lnSpc>
              <a:buNone/>
            </a:pPr>
            <a:r>
              <a:rPr lang="nl-NL" sz="1800" dirty="0">
                <a:solidFill>
                  <a:srgbClr val="0C243F"/>
                </a:solidFill>
                <a:ea typeface="+mn-lt"/>
                <a:cs typeface="+mn-lt"/>
              </a:rPr>
              <a:t>Voor de eigen bijdrage is een voordelige lening beschikbaar via het Nationaal</a:t>
            </a:r>
          </a:p>
          <a:p>
            <a:pPr>
              <a:lnSpc>
                <a:spcPct val="100000"/>
              </a:lnSpc>
              <a:buNone/>
            </a:pPr>
            <a:r>
              <a:rPr lang="nl-NL" sz="1800" dirty="0">
                <a:solidFill>
                  <a:srgbClr val="0C243F"/>
                </a:solidFill>
                <a:ea typeface="+mn-lt"/>
                <a:cs typeface="+mn-lt"/>
              </a:rPr>
              <a:t>Warmtefonds. Ga naar </a:t>
            </a:r>
            <a:r>
              <a:rPr lang="nl-NL" sz="1800" b="1" dirty="0" err="1">
                <a:solidFill>
                  <a:srgbClr val="0C243F"/>
                </a:solidFill>
                <a:ea typeface="+mn-lt"/>
                <a:cs typeface="+mn-lt"/>
              </a:rPr>
              <a:t>isolatie.nijbegun.nl</a:t>
            </a:r>
            <a:r>
              <a:rPr lang="nl-NL" sz="1800" b="1" dirty="0">
                <a:solidFill>
                  <a:srgbClr val="0C243F"/>
                </a:solidFill>
                <a:ea typeface="+mn-lt"/>
                <a:cs typeface="+mn-lt"/>
              </a:rPr>
              <a:t> </a:t>
            </a:r>
            <a:r>
              <a:rPr lang="nl-NL" sz="1800" dirty="0">
                <a:solidFill>
                  <a:srgbClr val="0C243F"/>
                </a:solidFill>
                <a:ea typeface="+mn-lt"/>
                <a:cs typeface="+mn-lt"/>
              </a:rPr>
              <a:t>en ontdek hoeveel subsidie je krijgt. </a:t>
            </a:r>
            <a:endParaRPr lang="nl-NL" sz="1800" dirty="0">
              <a:cs typeface="Arial"/>
            </a:endParaRPr>
          </a:p>
          <a:p>
            <a:pPr marL="0" indent="0">
              <a:lnSpc>
                <a:spcPct val="100000"/>
              </a:lnSpc>
              <a:spcBef>
                <a:spcPts val="0"/>
              </a:spcBef>
              <a:buNone/>
            </a:pPr>
            <a:endParaRPr lang="nl-NL" sz="1800" b="1" dirty="0">
              <a:solidFill>
                <a:srgbClr val="0C243F"/>
              </a:solidFill>
              <a:cs typeface="Arial"/>
            </a:endParaRPr>
          </a:p>
          <a:p>
            <a:pPr marL="0" indent="0">
              <a:lnSpc>
                <a:spcPct val="12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2" name="Picture 2" descr="Logo-Gemeente-Tynaarlo-2283x1006 – Van de Poll Vastgoed">
            <a:extLst>
              <a:ext uri="{FF2B5EF4-FFF2-40B4-BE49-F238E27FC236}">
                <a16:creationId xmlns:a16="http://schemas.microsoft.com/office/drawing/2014/main" id="{997B28ED-4CB0-8A14-B852-CF948F683E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3BB1C5-D943-9C4D-62A9-F71618E76710}"/>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9B04B67-E35C-59C2-509B-6451213A7FEB}"/>
              </a:ext>
            </a:extLst>
          </p:cNvPr>
          <p:cNvSpPr>
            <a:spLocks noGrp="1"/>
          </p:cNvSpPr>
          <p:nvPr>
            <p:ph idx="1"/>
          </p:nvPr>
        </p:nvSpPr>
        <p:spPr>
          <a:xfrm>
            <a:off x="3317890" y="711659"/>
            <a:ext cx="8694715" cy="5030959"/>
          </a:xfrm>
        </p:spPr>
        <p:txBody>
          <a:bodyPr vert="horz" lIns="91440" tIns="45720" rIns="91440" bIns="45720" rtlCol="0" anchor="t">
            <a:normAutofit/>
          </a:bodyPr>
          <a:lstStyle/>
          <a:p>
            <a:pPr marL="0" indent="0">
              <a:lnSpc>
                <a:spcPct val="100000"/>
              </a:lnSpc>
              <a:spcBef>
                <a:spcPts val="0"/>
              </a:spcBef>
              <a:buNone/>
            </a:pPr>
            <a:r>
              <a:rPr lang="nl-NL" sz="2600" b="1" dirty="0">
                <a:solidFill>
                  <a:srgbClr val="0C243F"/>
                </a:solidFill>
                <a:cs typeface="Arial"/>
              </a:rPr>
              <a:t>Inkomen tot 140% van het sociaal minimum?</a:t>
            </a:r>
            <a:endParaRPr lang="nl-NL" sz="26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pPr marL="285750" indent="-285750">
              <a:lnSpc>
                <a:spcPct val="120000"/>
              </a:lnSpc>
              <a:spcBef>
                <a:spcPts val="0"/>
              </a:spcBef>
              <a:buFont typeface="Arial,Sans-Serif"/>
              <a:buChar char="•"/>
            </a:pPr>
            <a:r>
              <a:rPr lang="nl-NL" sz="1900" b="1" dirty="0">
                <a:solidFill>
                  <a:srgbClr val="0C243F"/>
                </a:solidFill>
                <a:cs typeface="Arial"/>
              </a:rPr>
              <a:t>Peiljaar: jaar voorafgaand aan aanvraag. </a:t>
            </a:r>
            <a:br>
              <a:rPr lang="nl-NL" sz="1900" b="1" dirty="0">
                <a:cs typeface="Arial"/>
              </a:rPr>
            </a:br>
            <a:r>
              <a:rPr lang="nl-NL" sz="1900" dirty="0">
                <a:solidFill>
                  <a:srgbClr val="0C243F"/>
                </a:solidFill>
                <a:cs typeface="Arial"/>
              </a:rPr>
              <a:t>In 2025 wordt getoetst over het jaarinkomen van 2024.</a:t>
            </a:r>
            <a:endParaRPr lang="en-US" sz="19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pPr marL="0" indent="0">
              <a:lnSpc>
                <a:spcPct val="120000"/>
              </a:lnSpc>
              <a:spcBef>
                <a:spcPts val="0"/>
              </a:spcBef>
              <a:buNone/>
            </a:pPr>
            <a:endParaRPr lang="nl-NL" sz="1900" dirty="0">
              <a:cs typeface="Arial"/>
            </a:endParaRPr>
          </a:p>
          <a:p>
            <a:pPr marL="0" indent="0">
              <a:lnSpc>
                <a:spcPct val="120000"/>
              </a:lnSpc>
              <a:spcBef>
                <a:spcPts val="0"/>
              </a:spcBef>
              <a:buNone/>
            </a:pPr>
            <a:endParaRPr lang="nl-NL" sz="1900" dirty="0">
              <a:cs typeface="Arial"/>
            </a:endParaRPr>
          </a:p>
          <a:p>
            <a:pPr marL="0" indent="0">
              <a:lnSpc>
                <a:spcPct val="120000"/>
              </a:lnSpc>
              <a:spcBef>
                <a:spcPts val="0"/>
              </a:spcBef>
              <a:buNone/>
            </a:pPr>
            <a:endParaRPr lang="nl-NL" sz="1900" dirty="0">
              <a:cs typeface="Arial"/>
            </a:endParaRPr>
          </a:p>
          <a:p>
            <a:pPr marL="0" indent="0">
              <a:lnSpc>
                <a:spcPct val="120000"/>
              </a:lnSpc>
              <a:spcBef>
                <a:spcPts val="0"/>
              </a:spcBef>
              <a:buNone/>
            </a:pPr>
            <a:endParaRPr lang="nl-NL" sz="1900" dirty="0">
              <a:cs typeface="Arial"/>
            </a:endParaRPr>
          </a:p>
          <a:p>
            <a:pPr marL="0" indent="0">
              <a:lnSpc>
                <a:spcPct val="120000"/>
              </a:lnSpc>
              <a:spcBef>
                <a:spcPts val="0"/>
              </a:spcBef>
              <a:buNone/>
            </a:pPr>
            <a:endParaRPr lang="nl-NL" sz="1900" dirty="0">
              <a:cs typeface="Arial"/>
            </a:endParaRPr>
          </a:p>
          <a:p>
            <a:pPr marL="0" indent="0">
              <a:lnSpc>
                <a:spcPct val="120000"/>
              </a:lnSpc>
              <a:spcBef>
                <a:spcPts val="0"/>
              </a:spcBef>
              <a:buNone/>
            </a:pPr>
            <a:endParaRPr lang="nl-NL" sz="1900" dirty="0">
              <a:solidFill>
                <a:srgbClr val="0C243F"/>
              </a:solidFill>
              <a:cs typeface="Arial"/>
            </a:endParaRPr>
          </a:p>
          <a:p>
            <a:pPr marL="285750" indent="-285750">
              <a:lnSpc>
                <a:spcPct val="120000"/>
              </a:lnSpc>
              <a:spcBef>
                <a:spcPts val="0"/>
              </a:spcBef>
              <a:buFont typeface="Arial,Sans-Serif"/>
              <a:buChar char="•"/>
            </a:pPr>
            <a:r>
              <a:rPr lang="nl-NL" sz="1900" b="1" dirty="0">
                <a:solidFill>
                  <a:srgbClr val="0C243F"/>
                </a:solidFill>
                <a:cs typeface="Arial"/>
              </a:rPr>
              <a:t>Inkomensverklaring nodig bij jouw aanvraag</a:t>
            </a:r>
            <a:r>
              <a:rPr lang="nl-NL" sz="1900" dirty="0">
                <a:solidFill>
                  <a:srgbClr val="0C243F"/>
                </a:solidFill>
                <a:cs typeface="Arial"/>
              </a:rPr>
              <a:t> </a:t>
            </a:r>
            <a:br>
              <a:rPr lang="nl-NL" sz="1900" dirty="0">
                <a:cs typeface="Arial"/>
              </a:rPr>
            </a:br>
            <a:r>
              <a:rPr lang="nl-NL" sz="1900" dirty="0">
                <a:solidFill>
                  <a:srgbClr val="0C243F"/>
                </a:solidFill>
                <a:cs typeface="Arial"/>
              </a:rPr>
              <a:t>Je inkomensverklaring is het inkomen dat de Belastingdienst registreert in de </a:t>
            </a:r>
            <a:r>
              <a:rPr lang="nl-NL" sz="1900" dirty="0">
                <a:solidFill>
                  <a:srgbClr val="0C243F"/>
                </a:solidFill>
                <a:cs typeface="Arial"/>
                <a:hlinkClick r:id="rId3">
                  <a:extLst>
                    <a:ext uri="{A12FA001-AC4F-418D-AE19-62706E023703}">
                      <ahyp:hlinkClr xmlns:ahyp="http://schemas.microsoft.com/office/drawing/2018/hyperlinkcolor" val="tx"/>
                    </a:ext>
                  </a:extLst>
                </a:hlinkClick>
              </a:rPr>
              <a:t>basisregistratie inkomen.</a:t>
            </a:r>
            <a:r>
              <a:rPr lang="nl-NL" sz="1900" dirty="0">
                <a:solidFill>
                  <a:srgbClr val="0C243F"/>
                </a:solidFill>
                <a:cs typeface="Arial"/>
              </a:rPr>
              <a:t> </a:t>
            </a:r>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D8DA5471-372F-4A58-7938-37048F10A3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5">
            <a:extLst>
              <a:ext uri="{FF2B5EF4-FFF2-40B4-BE49-F238E27FC236}">
                <a16:creationId xmlns:a16="http://schemas.microsoft.com/office/drawing/2014/main" id="{3AAF1B29-25D4-05E1-3B55-E73D06A0C430}"/>
              </a:ext>
            </a:extLst>
          </p:cNvPr>
          <p:cNvGraphicFramePr>
            <a:graphicFrameLocks noGrp="1"/>
          </p:cNvGraphicFramePr>
          <p:nvPr>
            <p:extLst>
              <p:ext uri="{D42A27DB-BD31-4B8C-83A1-F6EECF244321}">
                <p14:modId xmlns:p14="http://schemas.microsoft.com/office/powerpoint/2010/main" val="2230274231"/>
              </p:ext>
            </p:extLst>
          </p:nvPr>
        </p:nvGraphicFramePr>
        <p:xfrm>
          <a:off x="4080677" y="2584391"/>
          <a:ext cx="5417820" cy="1285494"/>
        </p:xfrm>
        <a:graphic>
          <a:graphicData uri="http://schemas.openxmlformats.org/drawingml/2006/table">
            <a:tbl>
              <a:tblPr/>
              <a:tblGrid>
                <a:gridCol w="3185160">
                  <a:extLst>
                    <a:ext uri="{9D8B030D-6E8A-4147-A177-3AD203B41FA5}">
                      <a16:colId xmlns:a16="http://schemas.microsoft.com/office/drawing/2014/main" val="744161549"/>
                    </a:ext>
                  </a:extLst>
                </a:gridCol>
                <a:gridCol w="2232660">
                  <a:extLst>
                    <a:ext uri="{9D8B030D-6E8A-4147-A177-3AD203B41FA5}">
                      <a16:colId xmlns:a16="http://schemas.microsoft.com/office/drawing/2014/main" val="1113772300"/>
                    </a:ext>
                  </a:extLst>
                </a:gridCol>
              </a:tblGrid>
              <a:tr h="289560">
                <a:tc>
                  <a:txBody>
                    <a:bodyPr/>
                    <a:lstStyle/>
                    <a:p>
                      <a:pPr algn="l" fontAlgn="base">
                        <a:lnSpc>
                          <a:spcPts val="2850"/>
                        </a:lnSpc>
                        <a:buNone/>
                      </a:pPr>
                      <a:r>
                        <a:rPr lang="nl-NL" sz="1800" b="1" i="0" dirty="0">
                          <a:solidFill>
                            <a:srgbClr val="4E4B44"/>
                          </a:solidFill>
                          <a:effectLst/>
                          <a:latin typeface="+mj-lt"/>
                        </a:rPr>
                        <a:t>Soort huishouden</a:t>
                      </a:r>
                      <a:r>
                        <a:rPr lang="nl-NL" sz="1800" b="1" i="0" dirty="0">
                          <a:solidFill>
                            <a:srgbClr val="FFFFFF"/>
                          </a:solidFill>
                          <a:effectLst/>
                          <a:latin typeface="+mj-lt"/>
                        </a:rPr>
                        <a:t>​</a:t>
                      </a:r>
                      <a:endParaRPr lang="nl-NL" sz="1400" b="1" i="0" dirty="0">
                        <a:solidFill>
                          <a:srgbClr val="FFFFFF"/>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4859" cap="flat" cmpd="sng" algn="ctr">
                      <a:solidFill>
                        <a:srgbClr val="FFFFFF"/>
                      </a:solidFill>
                      <a:prstDash val="solid"/>
                      <a:round/>
                      <a:headEnd type="none" w="med" len="med"/>
                      <a:tailEnd type="none" w="med" len="med"/>
                    </a:lnB>
                    <a:solidFill>
                      <a:srgbClr val="F2F7D6"/>
                    </a:solidFill>
                  </a:tcPr>
                </a:tc>
                <a:tc>
                  <a:txBody>
                    <a:bodyPr/>
                    <a:lstStyle/>
                    <a:p>
                      <a:pPr algn="l" fontAlgn="base">
                        <a:lnSpc>
                          <a:spcPts val="2850"/>
                        </a:lnSpc>
                        <a:buNone/>
                      </a:pPr>
                      <a:r>
                        <a:rPr lang="nl-NL" sz="1800" b="1" i="0">
                          <a:solidFill>
                            <a:srgbClr val="4E4B44"/>
                          </a:solidFill>
                          <a:effectLst/>
                          <a:latin typeface="+mj-lt"/>
                        </a:rPr>
                        <a:t>Jaarinkomen 2024</a:t>
                      </a:r>
                      <a:r>
                        <a:rPr lang="nl-NL" sz="1800" b="1" i="0">
                          <a:solidFill>
                            <a:srgbClr val="FFFFFF"/>
                          </a:solidFill>
                          <a:effectLst/>
                          <a:latin typeface="+mj-lt"/>
                        </a:rPr>
                        <a:t>​</a:t>
                      </a:r>
                      <a:endParaRPr lang="nl-NL" sz="1400" b="1" i="0">
                        <a:solidFill>
                          <a:srgbClr val="FFFFFF"/>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4859" cap="flat" cmpd="sng" algn="ctr">
                      <a:solidFill>
                        <a:srgbClr val="FFFFFF"/>
                      </a:solidFill>
                      <a:prstDash val="solid"/>
                      <a:round/>
                      <a:headEnd type="none" w="med" len="med"/>
                      <a:tailEnd type="none" w="med" len="med"/>
                    </a:lnB>
                    <a:solidFill>
                      <a:srgbClr val="F2F7D6"/>
                    </a:solidFill>
                  </a:tcPr>
                </a:tc>
                <a:extLst>
                  <a:ext uri="{0D108BD9-81ED-4DB2-BD59-A6C34878D82A}">
                    <a16:rowId xmlns:a16="http://schemas.microsoft.com/office/drawing/2014/main" val="964478862"/>
                  </a:ext>
                </a:extLst>
              </a:tr>
              <a:tr h="289560">
                <a:tc>
                  <a:txBody>
                    <a:bodyPr/>
                    <a:lstStyle/>
                    <a:p>
                      <a:pPr algn="l" fontAlgn="base">
                        <a:lnSpc>
                          <a:spcPts val="2850"/>
                        </a:lnSpc>
                        <a:buNone/>
                      </a:pPr>
                      <a:r>
                        <a:rPr lang="nl-NL" sz="1800" b="0" i="0" dirty="0">
                          <a:solidFill>
                            <a:srgbClr val="4E4B44"/>
                          </a:solidFill>
                          <a:effectLst/>
                          <a:latin typeface="+mj-lt"/>
                        </a:rPr>
                        <a:t>Alleenstaand</a:t>
                      </a:r>
                      <a:r>
                        <a:rPr lang="nl-NL" sz="1800" b="0" i="0" dirty="0">
                          <a:solidFill>
                            <a:srgbClr val="000000"/>
                          </a:solidFill>
                          <a:effectLst/>
                          <a:latin typeface="+mj-lt"/>
                        </a:rPr>
                        <a:t>​</a:t>
                      </a:r>
                      <a:endParaRPr lang="nl-NL" sz="1400" b="0" i="0" dirty="0">
                        <a:solidFill>
                          <a:srgbClr val="000000"/>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4859"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algn="l" fontAlgn="base">
                        <a:lnSpc>
                          <a:spcPts val="2850"/>
                        </a:lnSpc>
                        <a:buNone/>
                      </a:pPr>
                      <a:r>
                        <a:rPr lang="nl-NL" sz="1800" b="0" i="0">
                          <a:solidFill>
                            <a:srgbClr val="4E4B44"/>
                          </a:solidFill>
                          <a:effectLst/>
                          <a:latin typeface="+mj-lt"/>
                        </a:rPr>
                        <a:t>€ 27.062,-</a:t>
                      </a:r>
                      <a:r>
                        <a:rPr lang="nl-NL" sz="1800" b="0" i="0">
                          <a:solidFill>
                            <a:srgbClr val="000000"/>
                          </a:solidFill>
                          <a:effectLst/>
                          <a:latin typeface="+mj-lt"/>
                        </a:rPr>
                        <a:t>​</a:t>
                      </a:r>
                      <a:endParaRPr lang="nl-NL" sz="1400" b="0" i="0">
                        <a:solidFill>
                          <a:srgbClr val="000000"/>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4859"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51249583"/>
                  </a:ext>
                </a:extLst>
              </a:tr>
              <a:tr h="289560">
                <a:tc>
                  <a:txBody>
                    <a:bodyPr/>
                    <a:lstStyle/>
                    <a:p>
                      <a:pPr algn="l" fontAlgn="base">
                        <a:lnSpc>
                          <a:spcPts val="2850"/>
                        </a:lnSpc>
                        <a:buNone/>
                      </a:pPr>
                      <a:r>
                        <a:rPr lang="nl-NL" sz="1800" b="0" i="0" dirty="0">
                          <a:solidFill>
                            <a:srgbClr val="4E4B44"/>
                          </a:solidFill>
                          <a:effectLst/>
                          <a:latin typeface="+mj-lt"/>
                        </a:rPr>
                        <a:t>Gehuwd (of gelijkgesteld) </a:t>
                      </a:r>
                      <a:r>
                        <a:rPr lang="nl-NL" sz="1800" b="0" i="0" dirty="0">
                          <a:solidFill>
                            <a:srgbClr val="000000"/>
                          </a:solidFill>
                          <a:effectLst/>
                          <a:latin typeface="+mj-lt"/>
                        </a:rPr>
                        <a:t>​</a:t>
                      </a:r>
                      <a:endParaRPr lang="nl-NL" sz="1400" b="0" i="0" dirty="0">
                        <a:solidFill>
                          <a:srgbClr val="000000"/>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algn="l" fontAlgn="base">
                        <a:lnSpc>
                          <a:spcPts val="2850"/>
                        </a:lnSpc>
                        <a:buNone/>
                      </a:pPr>
                      <a:r>
                        <a:rPr lang="nl-NL" sz="1800" b="0" i="0" dirty="0">
                          <a:solidFill>
                            <a:srgbClr val="4E4B44"/>
                          </a:solidFill>
                          <a:effectLst/>
                          <a:latin typeface="+mj-lt"/>
                        </a:rPr>
                        <a:t>€ 38.130,-</a:t>
                      </a:r>
                      <a:r>
                        <a:rPr lang="nl-NL" sz="1800" b="0" i="0" dirty="0">
                          <a:solidFill>
                            <a:srgbClr val="000000"/>
                          </a:solidFill>
                          <a:effectLst/>
                          <a:latin typeface="+mj-lt"/>
                        </a:rPr>
                        <a:t>​</a:t>
                      </a:r>
                      <a:endParaRPr lang="nl-NL" sz="1400" b="0" i="0" dirty="0">
                        <a:solidFill>
                          <a:srgbClr val="000000"/>
                        </a:solidFill>
                        <a:effectLst/>
                        <a:latin typeface="+mj-l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48595882"/>
                  </a:ext>
                </a:extLst>
              </a:tr>
            </a:tbl>
          </a:graphicData>
        </a:graphic>
      </p:graphicFrame>
      <p:sp>
        <p:nvSpPr>
          <p:cNvPr id="7" name="Rectangle 2">
            <a:extLst>
              <a:ext uri="{FF2B5EF4-FFF2-40B4-BE49-F238E27FC236}">
                <a16:creationId xmlns:a16="http://schemas.microsoft.com/office/drawing/2014/main" id="{E9586FD4-FAD4-869C-91F7-33B5450F2ED7}"/>
              </a:ext>
            </a:extLst>
          </p:cNvPr>
          <p:cNvSpPr>
            <a:spLocks noChangeArrowheads="1"/>
          </p:cNvSpPr>
          <p:nvPr/>
        </p:nvSpPr>
        <p:spPr bwMode="auto">
          <a:xfrm>
            <a:off x="4677263" y="23883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229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B4B99DC-9719-FE31-5AE7-571EFC39D8C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3CD30A-0C7F-E448-3EAC-D0827D102939}"/>
              </a:ext>
            </a:extLst>
          </p:cNvPr>
          <p:cNvSpPr>
            <a:spLocks noGrp="1"/>
          </p:cNvSpPr>
          <p:nvPr>
            <p:ph idx="1"/>
          </p:nvPr>
        </p:nvSpPr>
        <p:spPr>
          <a:xfrm>
            <a:off x="3353072" y="1398905"/>
            <a:ext cx="8201025" cy="4351338"/>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cs typeface="Arial"/>
              </a:rPr>
              <a:t>Subsidie ook voor particuliere verhuurders </a:t>
            </a:r>
            <a:endParaRPr lang="nl-NL" sz="2400" dirty="0"/>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r>
              <a:rPr lang="nl-NL" sz="1800" b="1" dirty="0">
                <a:solidFill>
                  <a:srgbClr val="0C243F"/>
                </a:solidFill>
                <a:cs typeface="Arial"/>
              </a:rPr>
              <a:t>50% subsidie met een maximumbedrag van €20.000 voor:</a:t>
            </a:r>
            <a:endParaRPr lang="en-US" sz="1800" b="1" dirty="0">
              <a:solidFill>
                <a:srgbClr val="0C243F"/>
              </a:solidFill>
              <a:cs typeface="Arial"/>
            </a:endParaRPr>
          </a:p>
          <a:p>
            <a:pPr marL="285750" indent="-285750">
              <a:lnSpc>
                <a:spcPct val="100000"/>
              </a:lnSpc>
              <a:spcBef>
                <a:spcPts val="0"/>
              </a:spcBef>
              <a:buFont typeface="Arial,Sans-Serif"/>
              <a:buChar char="•"/>
            </a:pPr>
            <a:r>
              <a:rPr lang="nl-NL" sz="1800" dirty="0">
                <a:solidFill>
                  <a:srgbClr val="0C243F"/>
                </a:solidFill>
                <a:cs typeface="Arial"/>
              </a:rPr>
              <a:t>Particuliere verhuurders met een of meer panden </a:t>
            </a:r>
            <a:r>
              <a:rPr lang="nl-NL" sz="1800" b="1" dirty="0">
                <a:solidFill>
                  <a:srgbClr val="0C243F"/>
                </a:solidFill>
                <a:cs typeface="Arial"/>
              </a:rPr>
              <a:t>buiten</a:t>
            </a:r>
            <a:r>
              <a:rPr lang="nl-NL" sz="1800" dirty="0">
                <a:solidFill>
                  <a:srgbClr val="0C243F"/>
                </a:solidFill>
                <a:cs typeface="Arial"/>
              </a:rPr>
              <a:t> het versterkingsgebied </a:t>
            </a:r>
          </a:p>
          <a:p>
            <a:pPr marL="285750" indent="-285750">
              <a:lnSpc>
                <a:spcPct val="100000"/>
              </a:lnSpc>
              <a:spcBef>
                <a:spcPts val="0"/>
              </a:spcBef>
              <a:buFont typeface="Arial,Sans-Serif"/>
              <a:buChar char="•"/>
            </a:pPr>
            <a:endParaRPr lang="nl-NL" sz="1800" dirty="0">
              <a:solidFill>
                <a:srgbClr val="0C243F"/>
              </a:solidFill>
              <a:cs typeface="Arial"/>
            </a:endParaRPr>
          </a:p>
          <a:p>
            <a:pPr marL="0" indent="0">
              <a:lnSpc>
                <a:spcPct val="100000"/>
              </a:lnSpc>
              <a:spcBef>
                <a:spcPts val="0"/>
              </a:spcBef>
              <a:buNone/>
            </a:pPr>
            <a:r>
              <a:rPr lang="nl-NL" sz="1800" dirty="0">
                <a:solidFill>
                  <a:srgbClr val="0C243F"/>
                </a:solidFill>
                <a:cs typeface="Arial"/>
              </a:rPr>
              <a:t>Ga naar </a:t>
            </a:r>
            <a:r>
              <a:rPr lang="nl-NL" sz="1800" b="1" dirty="0">
                <a:solidFill>
                  <a:srgbClr val="0C243F"/>
                </a:solidFill>
                <a:cs typeface="Arial"/>
                <a:hlinkClick r:id="rId3">
                  <a:extLst>
                    <a:ext uri="{A12FA001-AC4F-418D-AE19-62706E023703}">
                      <ahyp:hlinkClr xmlns:ahyp="http://schemas.microsoft.com/office/drawing/2018/hyperlinkcolor" val="tx"/>
                    </a:ext>
                  </a:extLst>
                </a:hlinkClick>
              </a:rPr>
              <a:t>isolatie.nijbegun.nl</a:t>
            </a:r>
            <a:r>
              <a:rPr lang="nl-NL" sz="1800" b="1" dirty="0">
                <a:solidFill>
                  <a:srgbClr val="0C243F"/>
                </a:solidFill>
                <a:cs typeface="Arial"/>
              </a:rPr>
              <a:t> </a:t>
            </a:r>
            <a:r>
              <a:rPr lang="nl-NL" sz="1800" dirty="0">
                <a:solidFill>
                  <a:srgbClr val="0C243F"/>
                </a:solidFill>
                <a:cs typeface="Arial"/>
              </a:rPr>
              <a:t>en ontdek hoeveel subsidie je krijgt.</a:t>
            </a: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EAFD90CD-0609-98DE-402D-089A275EAF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416" y="5742618"/>
            <a:ext cx="2248188" cy="99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C4551B-8E26-F755-C650-74EF8FEF94D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8A3FE07-D775-7709-16A9-C4AA4B85A267}"/>
              </a:ext>
            </a:extLst>
          </p:cNvPr>
          <p:cNvSpPr>
            <a:spLocks noGrp="1"/>
          </p:cNvSpPr>
          <p:nvPr>
            <p:ph idx="1"/>
          </p:nvPr>
        </p:nvSpPr>
        <p:spPr>
          <a:xfrm>
            <a:off x="3348763" y="775667"/>
            <a:ext cx="8694715" cy="5030959"/>
          </a:xfrm>
        </p:spPr>
        <p:txBody>
          <a:bodyPr vert="horz" lIns="91440" tIns="45720" rIns="91440" bIns="45720" rtlCol="0" anchor="t">
            <a:normAutofit/>
          </a:bodyPr>
          <a:lstStyle/>
          <a:p>
            <a:pPr marL="0" indent="0">
              <a:lnSpc>
                <a:spcPct val="100000"/>
              </a:lnSpc>
              <a:spcBef>
                <a:spcPts val="0"/>
              </a:spcBef>
              <a:buNone/>
            </a:pPr>
            <a:r>
              <a:rPr lang="nl-NL" sz="2400" b="1" dirty="0">
                <a:solidFill>
                  <a:srgbClr val="0C243F"/>
                </a:solidFill>
              </a:rPr>
              <a:t>Van september 2025 tot september 2026 wordt de isolatieaanpak stap voor stap uitgerold </a:t>
            </a:r>
            <a:endParaRPr lang="nl-NL" sz="2400" dirty="0">
              <a:solidFill>
                <a:srgbClr val="0C243F"/>
              </a:solidFill>
              <a:cs typeface="Arial"/>
            </a:endParaRPr>
          </a:p>
          <a:p>
            <a:pPr marL="0" indent="0">
              <a:lnSpc>
                <a:spcPct val="120000"/>
              </a:lnSpc>
              <a:spcBef>
                <a:spcPts val="0"/>
              </a:spcBef>
              <a:buNone/>
            </a:pPr>
            <a:endParaRPr lang="nl-NL" sz="1900" dirty="0">
              <a:solidFill>
                <a:srgbClr val="0C243F"/>
              </a:solidFill>
              <a:cs typeface="Arial"/>
            </a:endParaRPr>
          </a:p>
          <a:p>
            <a:r>
              <a:rPr lang="nl-NL" sz="1900" dirty="0">
                <a:solidFill>
                  <a:srgbClr val="0C243F"/>
                </a:solidFill>
              </a:rPr>
              <a:t>Per maand komen er meerdere postcodes vrij. </a:t>
            </a:r>
          </a:p>
          <a:p>
            <a:endParaRPr lang="nl-NL" sz="1900" dirty="0">
              <a:solidFill>
                <a:srgbClr val="0C243F"/>
              </a:solidFill>
            </a:endParaRPr>
          </a:p>
          <a:p>
            <a:r>
              <a:rPr lang="nl-NL" sz="1900" dirty="0">
                <a:solidFill>
                  <a:srgbClr val="0C243F"/>
                </a:solidFill>
              </a:rPr>
              <a:t>Paterswolde	3 februari 2026</a:t>
            </a:r>
          </a:p>
          <a:p>
            <a:r>
              <a:rPr lang="nl-NL" sz="1900" dirty="0">
                <a:solidFill>
                  <a:srgbClr val="0C243F"/>
                </a:solidFill>
              </a:rPr>
              <a:t>Eelde		2 juni 2026 </a:t>
            </a:r>
          </a:p>
          <a:p>
            <a:endParaRPr lang="nl-NL" sz="1900" dirty="0">
              <a:solidFill>
                <a:srgbClr val="0C243F"/>
              </a:solidFill>
            </a:endParaRPr>
          </a:p>
          <a:p>
            <a:r>
              <a:rPr lang="nl-NL" sz="1900" dirty="0">
                <a:solidFill>
                  <a:srgbClr val="0C243F"/>
                </a:solidFill>
              </a:rPr>
              <a:t>Geen haast: je kunt tot </a:t>
            </a:r>
            <a:r>
              <a:rPr lang="nl-NL" sz="1900" b="1" dirty="0">
                <a:solidFill>
                  <a:srgbClr val="0C243F"/>
                </a:solidFill>
              </a:rPr>
              <a:t>mei 2035 </a:t>
            </a:r>
            <a:r>
              <a:rPr lang="nl-NL" sz="1900" dirty="0">
                <a:solidFill>
                  <a:srgbClr val="0C243F"/>
                </a:solidFill>
              </a:rPr>
              <a:t>subsidie aanvragen.</a:t>
            </a:r>
          </a:p>
          <a:p>
            <a:endParaRPr lang="nl-NL" sz="1900" dirty="0">
              <a:solidFill>
                <a:srgbClr val="0C243F"/>
              </a:solidFill>
            </a:endParaRPr>
          </a:p>
          <a:p>
            <a:r>
              <a:rPr lang="nl-NL" sz="1900" dirty="0">
                <a:solidFill>
                  <a:srgbClr val="0C243F"/>
                </a:solidFill>
              </a:rPr>
              <a:t>Je kunt (onder bepaalde voorwaarden) wel eerder beginnen met isoleren, maar dan schiet je zelf de kosten voor.  </a:t>
            </a:r>
            <a:r>
              <a:rPr lang="nl-NL" sz="1900" u="sng" dirty="0">
                <a:solidFill>
                  <a:srgbClr val="0C243F"/>
                </a:solidFill>
              </a:rPr>
              <a:t>Daarover later meer!</a:t>
            </a:r>
          </a:p>
          <a:p>
            <a:pPr marL="0" indent="0">
              <a:lnSpc>
                <a:spcPct val="120000"/>
              </a:lnSpc>
              <a:spcBef>
                <a:spcPts val="0"/>
              </a:spcBef>
              <a:buNone/>
            </a:pPr>
            <a:endParaRPr lang="nl-NL" sz="1800" dirty="0">
              <a:solidFill>
                <a:srgbClr val="0C243F"/>
              </a:solidFill>
              <a:cs typeface="Arial"/>
            </a:endParaRPr>
          </a:p>
          <a:p>
            <a:pPr marL="0" indent="0">
              <a:lnSpc>
                <a:spcPct val="100000"/>
              </a:lnSpc>
              <a:spcBef>
                <a:spcPts val="0"/>
              </a:spcBef>
              <a:buNone/>
            </a:pPr>
            <a:endParaRPr lang="nl-NL" sz="1900" dirty="0">
              <a:solidFill>
                <a:srgbClr val="0C243F"/>
              </a:solidFill>
              <a:cs typeface="Arial"/>
            </a:endParaRPr>
          </a:p>
          <a:p>
            <a:pPr marL="0" indent="0">
              <a:lnSpc>
                <a:spcPct val="100000"/>
              </a:lnSpc>
              <a:spcBef>
                <a:spcPts val="0"/>
              </a:spcBef>
              <a:buNone/>
            </a:pPr>
            <a:endParaRPr lang="nl-NL" sz="1800" b="1" dirty="0">
              <a:solidFill>
                <a:srgbClr val="0C243F"/>
              </a:solidFill>
              <a:cs typeface="Arial"/>
            </a:endParaRPr>
          </a:p>
        </p:txBody>
      </p:sp>
      <p:pic>
        <p:nvPicPr>
          <p:cNvPr id="4" name="Picture 2" descr="Logo-Gemeente-Tynaarlo-2283x1006 – Van de Poll Vastgoed">
            <a:extLst>
              <a:ext uri="{FF2B5EF4-FFF2-40B4-BE49-F238E27FC236}">
                <a16:creationId xmlns:a16="http://schemas.microsoft.com/office/drawing/2014/main" id="{CA8CD650-4BA5-B75C-193C-7EFB7383E9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06626"/>
            <a:ext cx="2066132" cy="9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682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yperlink xmlns="1c4bb218-2042-4f1a-ac9c-0848eac40f52">
      <Url xsi:nil="true"/>
      <Description xsi:nil="true"/>
    </Hyperlink>
    <SharedWithUsers xmlns="7480c29d-1dc3-43d0-8530-d8377c0b34a0">
      <UserInfo>
        <DisplayName/>
        <AccountId xsi:nil="true"/>
        <AccountType/>
      </UserInfo>
    </SharedWithUsers>
    <lcf76f155ced4ddcb4097134ff3c332f xmlns="1c4bb218-2042-4f1a-ac9c-0848eac40f52">
      <Terms xmlns="http://schemas.microsoft.com/office/infopath/2007/PartnerControls"/>
    </lcf76f155ced4ddcb4097134ff3c332f>
    <TaxCatchAll xmlns="7480c29d-1dc3-43d0-8530-d8377c0b34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BA49BCCF81D04A95160B98AF287C84" ma:contentTypeVersion="20" ma:contentTypeDescription="Een nieuw document maken." ma:contentTypeScope="" ma:versionID="44bc1e4d3d45ad2bd955000cb9c0da07">
  <xsd:schema xmlns:xsd="http://www.w3.org/2001/XMLSchema" xmlns:xs="http://www.w3.org/2001/XMLSchema" xmlns:p="http://schemas.microsoft.com/office/2006/metadata/properties" xmlns:ns2="1c4bb218-2042-4f1a-ac9c-0848eac40f52" xmlns:ns3="7480c29d-1dc3-43d0-8530-d8377c0b34a0" targetNamespace="http://schemas.microsoft.com/office/2006/metadata/properties" ma:root="true" ma:fieldsID="0580020b7a8f6c9740bb1a6e75a81a75" ns2:_="" ns3:_="">
    <xsd:import namespace="1c4bb218-2042-4f1a-ac9c-0848eac40f52"/>
    <xsd:import namespace="7480c29d-1dc3-43d0-8530-d8377c0b34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yper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bb218-2042-4f1a-ac9c-0848eac40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ac6c32c-aa22-4b45-8268-c8c941c9b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yperlink" ma:index="26"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80c29d-1dc3-43d0-8530-d8377c0b34a0"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934a304-2ada-4222-b244-6169b0767402}" ma:internalName="TaxCatchAll" ma:showField="CatchAllData" ma:web="7480c29d-1dc3-43d0-8530-d8377c0b34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CF8A7-3EC2-41AD-A688-DF167241986A}">
  <ds:schemaRefs>
    <ds:schemaRef ds:uri="1c4bb218-2042-4f1a-ac9c-0848eac40f52"/>
    <ds:schemaRef ds:uri="7480c29d-1dc3-43d0-8530-d8377c0b34a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8CAA1E-2C1D-467F-ADA8-BD83C3E4CE77}">
  <ds:schemaRefs>
    <ds:schemaRef ds:uri="http://schemas.microsoft.com/sharepoint/v3/contenttype/forms"/>
  </ds:schemaRefs>
</ds:datastoreItem>
</file>

<file path=customXml/itemProps3.xml><?xml version="1.0" encoding="utf-8"?>
<ds:datastoreItem xmlns:ds="http://schemas.openxmlformats.org/officeDocument/2006/customXml" ds:itemID="{B2A8B7D2-69A9-48F0-8F0F-DB36F26A748C}">
  <ds:schemaRefs>
    <ds:schemaRef ds:uri="1c4bb218-2042-4f1a-ac9c-0848eac40f52"/>
    <ds:schemaRef ds:uri="7480c29d-1dc3-43d0-8530-d8377c0b34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f2302c9-60e9-44d3-b536-34f88ee321b2}" enabled="0" method="" siteId="{3f2302c9-60e9-44d3-b536-34f88ee321b2}" removed="1"/>
</clbl:labelList>
</file>

<file path=docProps/app.xml><?xml version="1.0" encoding="utf-8"?>
<Properties xmlns="http://schemas.openxmlformats.org/officeDocument/2006/extended-properties" xmlns:vt="http://schemas.openxmlformats.org/officeDocument/2006/docPropsVTypes">
  <TotalTime>1141</TotalTime>
  <Words>1887</Words>
  <Application>Microsoft Office PowerPoint</Application>
  <PresentationFormat>Breedbeeld</PresentationFormat>
  <Paragraphs>301</Paragraphs>
  <Slides>28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Aptos</vt:lpstr>
      <vt:lpstr>Aptos Display</vt:lpstr>
      <vt:lpstr>Arial</vt:lpstr>
      <vt:lpstr>Arial,Sans-Serif</vt:lpstr>
      <vt:lpstr>Times New Roman</vt:lpstr>
      <vt:lpstr>Wingdings,Sans-Serif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Scheper, Inge</dc:creator>
  <cp:lastModifiedBy>Benthem, Lusanne van</cp:lastModifiedBy>
  <cp:revision>34</cp:revision>
  <dcterms:created xsi:type="dcterms:W3CDTF">2012-07-30T23:35:21Z</dcterms:created>
  <dcterms:modified xsi:type="dcterms:W3CDTF">2025-09-18T13:42:39Z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0x010100E6BA49BCCF81D04A95160B98AF287C84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